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7010400" cy="9296400"/>
  <p:embeddedFontLst>
    <p:embeddedFont>
      <p:font typeface="Cabin" panose="020B0604020202020204" charset="0"/>
      <p:regular r:id="rId30"/>
      <p:bold r:id="rId31"/>
      <p:italic r:id="rId32"/>
      <p:boldItalic r:id="rId33"/>
    </p:embeddedFont>
    <p:embeddedFont>
      <p:font typeface="Dosis" panose="020B0604020202020204" charset="0"/>
      <p:regular r:id="rId34"/>
      <p:bold r:id="rId35"/>
    </p:embeddedFont>
    <p:embeddedFont>
      <p:font typeface="Sniglet"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OJXK4qCiPGvojnzCnnAo5xFT/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oridastandards.org/index.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100"/>
              <a:buNone/>
            </a:pPr>
            <a:r>
              <a:rPr lang="en">
                <a:solidFill>
                  <a:schemeClr val="dk1"/>
                </a:solidFill>
              </a:rPr>
              <a:t>This should be on your school website, currently 20-21 is available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1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a:solidFill>
                  <a:schemeClr val="dk1"/>
                </a:solidFill>
              </a:rPr>
              <a:t>Florida’s standards will incorporate important skills such as critical thinking, problem-solving, creativity, innovation, collaboration and communication.</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The current standards adopted by the State Board of Education for Reading/Language Arts, Mathematics, Science, Social Studies, Health, and Physical Education are found at the</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3"/>
              </a:rPr>
              <a:t>Florida Standards</a:t>
            </a:r>
            <a:r>
              <a:rPr lang="en" sz="1200">
                <a:solidFill>
                  <a:schemeClr val="dk1"/>
                </a:solidFill>
              </a:rPr>
              <a:t> Website.</a:t>
            </a: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1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a:solidFill>
                  <a:schemeClr val="dk1"/>
                </a:solidFill>
              </a:rPr>
              <a:t>Assessments—Add specific information on the assessments administered at the school</a:t>
            </a:r>
            <a:endParaRPr sz="1200">
              <a:solidFill>
                <a:schemeClr val="dk1"/>
              </a:solidFill>
            </a:endParaRPr>
          </a:p>
          <a:p>
            <a:pPr marL="0" lvl="0" indent="0" algn="l" rtl="0">
              <a:lnSpc>
                <a:spcPct val="100000"/>
              </a:lnSpc>
              <a:spcBef>
                <a:spcPts val="0"/>
              </a:spcBef>
              <a:spcAft>
                <a:spcPts val="0"/>
              </a:spcAft>
              <a:buSzPts val="1400"/>
              <a:buNone/>
            </a:pPr>
            <a:r>
              <a:rPr lang="en"/>
              <a:t>22-23 FAST Grades 3-10 ELA and Math fact sheet: https://www.fldoe.org/core/fileparse.php/20102/urlt/2223FASTGrd310FS.pdf</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1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475bfedea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1475bfedea3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p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1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475bfedea3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1475bfedea3_0_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1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r>
              <a:rPr lang="en" sz="1200">
                <a:solidFill>
                  <a:schemeClr val="dk1"/>
                </a:solidFill>
              </a:rPr>
              <a:t>Section 1116 of Every Child Succeeds Act requires meaningful involvement of parents in the decisions made at the school. Specifically, parents are required to be involved in the development, implementation, review and revisions of the Parent and Family Engagement Policy, Schoolwide Plan (School Improvement Plan) and the Parent-School Compact. Parents are also required to be involved in the development of district wide policies. </a:t>
            </a:r>
            <a:br>
              <a:rPr lang="en" sz="1200">
                <a:solidFill>
                  <a:schemeClr val="dk1"/>
                </a:solidFill>
              </a:rPr>
            </a:br>
            <a:br>
              <a:rPr lang="en" sz="1200">
                <a:solidFill>
                  <a:schemeClr val="dk1"/>
                </a:solidFill>
              </a:rPr>
            </a:br>
            <a:r>
              <a:rPr lang="en" sz="1200">
                <a:solidFill>
                  <a:schemeClr val="dk1"/>
                </a:solidFill>
              </a:rPr>
              <a:t>Title I District Parent Policy – how the district involves parents and build schools’ and parents’ capacity for strong parent involvement and to help their children succeed.   Must be reviewed and revised annually with parents.</a:t>
            </a:r>
            <a:br>
              <a:rPr lang="en" sz="1200">
                <a:solidFill>
                  <a:schemeClr val="dk1"/>
                </a:solidFill>
              </a:rPr>
            </a:br>
            <a:r>
              <a:rPr lang="en" sz="1200">
                <a:solidFill>
                  <a:schemeClr val="dk1"/>
                </a:solidFill>
              </a:rPr>
              <a:t>Distribute a copy of the District Family Engagement Policy and review.</a:t>
            </a:r>
            <a:br>
              <a:rPr lang="en" sz="1200">
                <a:solidFill>
                  <a:schemeClr val="dk1"/>
                </a:solidFill>
              </a:rPr>
            </a:br>
            <a:r>
              <a:rPr lang="en" sz="1200">
                <a:solidFill>
                  <a:schemeClr val="dk1"/>
                </a:solidFill>
              </a:rPr>
              <a:t>Explain that Title I parents can be involved in reviewing and updating the policy each year (provide the dates/times for the meeting if available)</a:t>
            </a:r>
            <a:br>
              <a:rPr lang="en" sz="1200">
                <a:solidFill>
                  <a:schemeClr val="dk1"/>
                </a:solidFill>
              </a:rPr>
            </a:br>
            <a:br>
              <a:rPr lang="en" sz="1200">
                <a:solidFill>
                  <a:schemeClr val="dk1"/>
                </a:solidFill>
              </a:rPr>
            </a:br>
            <a:r>
              <a:rPr lang="en" sz="1200">
                <a:solidFill>
                  <a:schemeClr val="dk1"/>
                </a:solidFill>
              </a:rPr>
              <a:t>Title I School Parent and Family Engagement Policy-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br>
              <a:rPr lang="en" sz="1200">
                <a:solidFill>
                  <a:schemeClr val="dk1"/>
                </a:solidFill>
              </a:rPr>
            </a:br>
            <a:r>
              <a:rPr lang="en" sz="1200">
                <a:solidFill>
                  <a:schemeClr val="dk1"/>
                </a:solidFill>
              </a:rPr>
              <a:t>Distribute a copy of the School Parent and Family Engagement Policy and review.</a:t>
            </a:r>
            <a:br>
              <a:rPr lang="en" sz="1200">
                <a:solidFill>
                  <a:schemeClr val="dk1"/>
                </a:solidFill>
              </a:rPr>
            </a:br>
            <a:r>
              <a:rPr lang="en" sz="1200">
                <a:solidFill>
                  <a:schemeClr val="dk1"/>
                </a:solidFill>
              </a:rPr>
              <a:t>Explain that Title I parents can be involved in reviewing and updating the policy each year (provide the dates/times for the meeting if available)</a:t>
            </a:r>
            <a:br>
              <a:rPr lang="en" sz="1200">
                <a:solidFill>
                  <a:schemeClr val="dk1"/>
                </a:solidFill>
              </a:rPr>
            </a:br>
            <a:br>
              <a:rPr lang="en" sz="1200">
                <a:solidFill>
                  <a:schemeClr val="dk1"/>
                </a:solidFill>
              </a:rPr>
            </a:br>
            <a:r>
              <a:rPr lang="en" sz="1200">
                <a:solidFill>
                  <a:schemeClr val="dk1"/>
                </a:solidFill>
              </a:rPr>
              <a:t>Title I School-Parent Compact – outlines how parents, the entire school staff, and students will share the responsibility for improved student academic achievement. Must be reviewed and revised annually with parents. </a:t>
            </a:r>
            <a:br>
              <a:rPr lang="en" sz="1200">
                <a:solidFill>
                  <a:schemeClr val="dk1"/>
                </a:solidFill>
              </a:rPr>
            </a:br>
            <a:r>
              <a:rPr lang="en" sz="1200">
                <a:solidFill>
                  <a:schemeClr val="dk1"/>
                </a:solidFill>
              </a:rPr>
              <a:t>Distribute a copy of the School Parent Compact to review and discuss</a:t>
            </a:r>
            <a:br>
              <a:rPr lang="en" sz="1200">
                <a:solidFill>
                  <a:schemeClr val="dk1"/>
                </a:solidFill>
              </a:rPr>
            </a:br>
            <a:r>
              <a:rPr lang="en" sz="1200">
                <a:solidFill>
                  <a:schemeClr val="dk1"/>
                </a:solidFill>
              </a:rPr>
              <a:t>Explain that Title I parents can be involved in reviewing and updating the school/parent policy each year (provide the dates/times for the meeting if available)</a:t>
            </a: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a:solidFill>
                  <a:schemeClr val="dk1"/>
                </a:solidFill>
              </a:rPr>
              <a:t>Provide information on the specific committees that parents can be involved. Include the purpose, date and time of meetings. </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Convene Annual meeting to inform parents of Title I students of Title I requirements and their rights to be involved in the Title I program.</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Offer meetings at flexible times to maximize participation</a:t>
            </a:r>
            <a:endParaRPr sz="1200">
              <a:solidFill>
                <a:schemeClr val="dk1"/>
              </a:solidFill>
            </a:endParaRPr>
          </a:p>
          <a:p>
            <a:pPr marL="0" lvl="0" indent="0" algn="l" rtl="0">
              <a:lnSpc>
                <a:spcPct val="115000"/>
              </a:lnSpc>
              <a:spcBef>
                <a:spcPts val="408"/>
              </a:spcBef>
              <a:spcAft>
                <a:spcPts val="0"/>
              </a:spcAft>
              <a:buSzPts val="1400"/>
              <a:buNone/>
            </a:pP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3" name="Google Shape;693;p2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a:solidFill>
                  <a:schemeClr val="dk1"/>
                </a:solidFill>
              </a:rPr>
              <a:t>Provides parents of Title I students with timely information about Title I programs.</a:t>
            </a:r>
            <a:endParaRPr sz="1200">
              <a:solidFill>
                <a:schemeClr val="dk1"/>
              </a:solidFill>
            </a:endParaRPr>
          </a:p>
          <a:p>
            <a:pPr marL="465887" lvl="0" indent="-310591" algn="l" rtl="0">
              <a:lnSpc>
                <a:spcPct val="115000"/>
              </a:lnSpc>
              <a:spcBef>
                <a:spcPts val="408"/>
              </a:spcBef>
              <a:spcAft>
                <a:spcPts val="0"/>
              </a:spcAft>
              <a:buClr>
                <a:schemeClr val="dk1"/>
              </a:buClr>
              <a:buSzPts val="1200"/>
              <a:buChar char="●"/>
            </a:pPr>
            <a:r>
              <a:rPr lang="en" sz="1200">
                <a:solidFill>
                  <a:schemeClr val="dk1"/>
                </a:solidFill>
              </a:rPr>
              <a:t>list the multiple ways the school uses to communicate,</a:t>
            </a:r>
            <a:endParaRPr sz="1200">
              <a:solidFill>
                <a:schemeClr val="dk1"/>
              </a:solidFill>
            </a:endParaRPr>
          </a:p>
          <a:p>
            <a:pPr marL="465887" lvl="0" indent="-310591" algn="l" rtl="0">
              <a:lnSpc>
                <a:spcPct val="115000"/>
              </a:lnSpc>
              <a:spcBef>
                <a:spcPts val="0"/>
              </a:spcBef>
              <a:spcAft>
                <a:spcPts val="0"/>
              </a:spcAft>
              <a:buClr>
                <a:schemeClr val="dk1"/>
              </a:buClr>
              <a:buSzPts val="1200"/>
              <a:buChar char="●"/>
            </a:pPr>
            <a:r>
              <a:rPr lang="en" sz="1200">
                <a:solidFill>
                  <a:schemeClr val="dk1"/>
                </a:solidFill>
              </a:rPr>
              <a:t>ask for input on methods that work for attendees; use the feedback to improve</a:t>
            </a:r>
            <a:endParaRPr sz="1200"/>
          </a:p>
          <a:p>
            <a:pPr marL="0" lvl="0" indent="0" algn="l" rtl="0">
              <a:lnSpc>
                <a:spcPct val="115000"/>
              </a:lnSpc>
              <a:spcBef>
                <a:spcPts val="408"/>
              </a:spcBef>
              <a:spcAft>
                <a:spcPts val="0"/>
              </a:spcAft>
              <a:buSzPts val="1400"/>
              <a:buNone/>
            </a:pP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2" name="Google Shape;702;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a:solidFill>
                  <a:schemeClr val="dk1"/>
                </a:solidFill>
              </a:rPr>
              <a:t>Assists parents in understanding academic content standards, assessments, and how to monitor and improve the achievement of their children.</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List the opportunities planned to meet this requirement</a:t>
            </a:r>
            <a:br>
              <a:rPr lang="en" sz="1200">
                <a:solidFill>
                  <a:schemeClr val="dk1"/>
                </a:solidFill>
              </a:rPr>
            </a:br>
            <a:br>
              <a:rPr lang="en" sz="1200">
                <a:solidFill>
                  <a:schemeClr val="dk1"/>
                </a:solidFill>
              </a:rPr>
            </a:br>
            <a:endParaRPr sz="1200">
              <a:solidFill>
                <a:schemeClr val="dk1"/>
              </a:solidFill>
            </a:endParaRPr>
          </a:p>
          <a:p>
            <a:pPr marL="0" lvl="0" indent="0" algn="l" rtl="0">
              <a:lnSpc>
                <a:spcPct val="115000"/>
              </a:lnSpc>
              <a:spcBef>
                <a:spcPts val="408"/>
              </a:spcBef>
              <a:spcAft>
                <a:spcPts val="0"/>
              </a:spcAft>
              <a:buSzPts val="1400"/>
              <a:buNone/>
            </a:pPr>
            <a:endParaRPr sz="1200"/>
          </a:p>
          <a:p>
            <a:pPr marL="0" lvl="0" indent="0" algn="l" rtl="0">
              <a:lnSpc>
                <a:spcPct val="115000"/>
              </a:lnSpc>
              <a:spcBef>
                <a:spcPts val="408"/>
              </a:spcBef>
              <a:spcAft>
                <a:spcPts val="0"/>
              </a:spcAft>
              <a:buSzPts val="1400"/>
              <a:buNone/>
            </a:pP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1" name="Google Shape;711;p2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r>
              <a:rPr lang="en" sz="1200">
                <a:solidFill>
                  <a:schemeClr val="dk1"/>
                </a:solidFill>
              </a:rPr>
              <a:t>By taking an active role in Title I, you’ll show your child:</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•How important he or she is to you</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•How important education is to you</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•That you and the school are a team</a:t>
            </a:r>
            <a:endParaRPr sz="1200">
              <a:solidFill>
                <a:schemeClr val="dk1"/>
              </a:solidFill>
            </a:endParaRPr>
          </a:p>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•Speak up if you notice any problems – But, don’t criticize the school or a teacher in front of your child.</a:t>
            </a:r>
            <a:endParaRPr sz="1200">
              <a:solidFill>
                <a:schemeClr val="dk1"/>
              </a:solidFill>
            </a:endParaRPr>
          </a:p>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0" name="Google Shape;720;p2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9" name="Google Shape;729;p2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48dc74c30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g148dc74c30e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b="1">
                <a:solidFill>
                  <a:schemeClr val="dk1"/>
                </a:solidFill>
              </a:rPr>
              <a:t>Every Child Succeeds Act</a:t>
            </a:r>
            <a:r>
              <a:rPr lang="en" sz="1200">
                <a:solidFill>
                  <a:schemeClr val="dk1"/>
                </a:solidFill>
              </a:rPr>
              <a:t> (ESSA) is the name given to the most recent update of the main federal education law that, among other things, provides for Title I funding.  ESSA aims to:</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Raise accountability – by carefully measuring school progress every year</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Provide more financial flexibility – by allowing federal money to be used to meet school or school district needs</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Set goals – to improve student performance in reading or math, for example</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Improve teacher quality – by perhaps providing funds for professional development</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Provide school choice – if a school doesn’t meet specific educational standards</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Make schools safer – and drug-free</a:t>
            </a: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a:solidFill>
                  <a:schemeClr val="dk1"/>
                </a:solidFill>
              </a:rPr>
              <a:t>Title I funds are used by schools and districts for a variety of programs and activities designed to increase children’s academic achievement (especially in reading and math). Schools work to identify students most in need of educational help. The schools set goals for improvement, measure student progress, using standards set forth in the state’s Title I plan, develop programs that add to regular classroom instruction, and involve parents in all aspects of the program. Title I seeks to provide supplemental support to those students that are the furthest from meeting the standards the state has set for all children. </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Districts receive Title I funds from the federal government (through the PA Department of Education), and distribute these funds to schools based on the number of low-income students (eligible for free/reduced price lunch).   However, low-income is only used to distribute funds.  Students are selected to receive Title I services if they have an academic need.</a:t>
            </a: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Clr>
                <a:schemeClr val="dk1"/>
              </a:buClr>
              <a:buSzPts val="1100"/>
              <a:buNone/>
            </a:pPr>
            <a:r>
              <a:rPr lang="en" sz="1200">
                <a:solidFill>
                  <a:schemeClr val="dk1"/>
                </a:solidFill>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For Title I Schoolwide Programs:  Our students are in a Title I School-wide program. This means that our Title I money can be used to upgrade the educational program in ways that may impact every student in the school .  This also means that </a:t>
            </a:r>
            <a:r>
              <a:rPr lang="en" sz="1200" b="1">
                <a:solidFill>
                  <a:schemeClr val="dk1"/>
                </a:solidFill>
              </a:rPr>
              <a:t>every parent/guardian of a student in our school is a Title I parent! </a:t>
            </a:r>
            <a:r>
              <a:rPr lang="en" sz="1200">
                <a:solidFill>
                  <a:schemeClr val="dk1"/>
                </a:solidFill>
              </a:rPr>
              <a:t>The schools set goals for improvement, measure student progress, using standards set forth in the state’s Title I plan, develop programs that add to regular classroom instruction, and involve parents in all aspects of the program.</a:t>
            </a:r>
            <a:endParaRPr sz="1200">
              <a:solidFill>
                <a:schemeClr val="dk1"/>
              </a:solidFill>
            </a:endParaRPr>
          </a:p>
          <a:p>
            <a:pPr marL="0" lvl="0" indent="0" algn="l" rtl="0">
              <a:lnSpc>
                <a:spcPct val="115000"/>
              </a:lnSpc>
              <a:spcBef>
                <a:spcPts val="408"/>
              </a:spcBef>
              <a:spcAft>
                <a:spcPts val="0"/>
              </a:spcAft>
              <a:buClr>
                <a:schemeClr val="dk1"/>
              </a:buClr>
              <a:buSzPts val="1100"/>
              <a:buNone/>
            </a:pPr>
            <a:r>
              <a:rPr lang="en" sz="1200">
                <a:solidFill>
                  <a:schemeClr val="dk1"/>
                </a:solidFill>
              </a:rPr>
              <a:t>For Title I Targeted Programs:  Our school is a Title I Targeted Assisted School.  That means that we identify (or target) students for Title I services.  We look at assessment results for students and identify those who need extra help to get caught up with their classmates. Students are selected to receive Title I services if they have an academic need.</a:t>
            </a: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r>
              <a:rPr lang="en" sz="1200">
                <a:solidFill>
                  <a:schemeClr val="dk1"/>
                </a:solidFill>
              </a:rPr>
              <a:t>Title I funds are used to supplement the program at the school by providing funds which support the following types of activities: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•Additional teachers and paraprofessionals to create smaller classes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•Additional training for school staff</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•Extra time for instruction (Before and/or after school programs)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•Family Engagement Activities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•A variety of supplemental teaching methods and materials</a:t>
            </a:r>
            <a:endParaRPr sz="1200">
              <a:solidFill>
                <a:schemeClr val="dk1"/>
              </a:solidFill>
            </a:endParaRPr>
          </a:p>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408"/>
              </a:spcBef>
              <a:spcAft>
                <a:spcPts val="0"/>
              </a:spcAft>
              <a:buSzPts val="1400"/>
              <a:buNone/>
            </a:pPr>
            <a:r>
              <a:rPr lang="en" sz="1200">
                <a:solidFill>
                  <a:schemeClr val="dk1"/>
                </a:solidFill>
              </a:rPr>
              <a:t>Explain the process the school uses to involve parents in the decision-making process. Explain that parents are critical to this process.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Provide information on all of the opportunities parents have to participate.</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Opportunities to Volunteer:</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Describe the various opportunities for parents to volunteer or become involved in your school.  Some examples might include:</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In the school, in classrooms, or on field trips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Decisions and Planning on How to Use Title I School Parent and Family Engagement Funds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District/School Councils - meetings throughout the year where parents participate in school-wide program planning, and decide how to use the Title I parent involvement funds</a:t>
            </a:r>
            <a:endParaRPr sz="1200">
              <a:solidFill>
                <a:schemeClr val="dk1"/>
              </a:solidFill>
            </a:endParaRPr>
          </a:p>
          <a:p>
            <a:pPr marL="0" lvl="0" indent="0" algn="l" rtl="0">
              <a:lnSpc>
                <a:spcPct val="115000"/>
              </a:lnSpc>
              <a:spcBef>
                <a:spcPts val="408"/>
              </a:spcBef>
              <a:spcAft>
                <a:spcPts val="0"/>
              </a:spcAft>
              <a:buSzPts val="1400"/>
              <a:buNone/>
            </a:pPr>
            <a:r>
              <a:rPr lang="en" sz="1200">
                <a:solidFill>
                  <a:schemeClr val="dk1"/>
                </a:solidFill>
              </a:rPr>
              <a:t>School Parent Councils</a:t>
            </a:r>
            <a:endParaRPr sz="1200">
              <a:solidFill>
                <a:schemeClr val="dk1"/>
              </a:solidFill>
            </a:endParaRPr>
          </a:p>
          <a:p>
            <a:pPr marL="0" lvl="0" indent="0" algn="l" rtl="0">
              <a:lnSpc>
                <a:spcPct val="115000"/>
              </a:lnSpc>
              <a:spcBef>
                <a:spcPts val="408"/>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Review Parent Right to know</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ctrTitle"/>
          </p:nvPr>
        </p:nvSpPr>
        <p:spPr>
          <a:xfrm>
            <a:off x="2305100" y="1161050"/>
            <a:ext cx="6153000" cy="1159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1C4587"/>
              </a:buClr>
              <a:buSzPts val="4800"/>
              <a:buNone/>
              <a:defRPr sz="4800" b="0">
                <a:solidFill>
                  <a:srgbClr val="1C4587"/>
                </a:solidFill>
              </a:defRPr>
            </a:lvl1pPr>
            <a:lvl2pPr lvl="1" algn="r">
              <a:lnSpc>
                <a:spcPct val="100000"/>
              </a:lnSpc>
              <a:spcBef>
                <a:spcPts val="0"/>
              </a:spcBef>
              <a:spcAft>
                <a:spcPts val="0"/>
              </a:spcAft>
              <a:buClr>
                <a:srgbClr val="1C4587"/>
              </a:buClr>
              <a:buSzPts val="4800"/>
              <a:buNone/>
              <a:defRPr sz="4800" b="0">
                <a:solidFill>
                  <a:srgbClr val="1C4587"/>
                </a:solidFill>
              </a:defRPr>
            </a:lvl2pPr>
            <a:lvl3pPr lvl="2" algn="r">
              <a:lnSpc>
                <a:spcPct val="100000"/>
              </a:lnSpc>
              <a:spcBef>
                <a:spcPts val="0"/>
              </a:spcBef>
              <a:spcAft>
                <a:spcPts val="0"/>
              </a:spcAft>
              <a:buClr>
                <a:srgbClr val="1C4587"/>
              </a:buClr>
              <a:buSzPts val="4800"/>
              <a:buNone/>
              <a:defRPr sz="4800" b="0">
                <a:solidFill>
                  <a:srgbClr val="1C4587"/>
                </a:solidFill>
              </a:defRPr>
            </a:lvl3pPr>
            <a:lvl4pPr lvl="3" algn="r">
              <a:lnSpc>
                <a:spcPct val="100000"/>
              </a:lnSpc>
              <a:spcBef>
                <a:spcPts val="0"/>
              </a:spcBef>
              <a:spcAft>
                <a:spcPts val="0"/>
              </a:spcAft>
              <a:buClr>
                <a:srgbClr val="1C4587"/>
              </a:buClr>
              <a:buSzPts val="4800"/>
              <a:buNone/>
              <a:defRPr sz="4800" b="0">
                <a:solidFill>
                  <a:srgbClr val="1C4587"/>
                </a:solidFill>
              </a:defRPr>
            </a:lvl4pPr>
            <a:lvl5pPr lvl="4" algn="r">
              <a:lnSpc>
                <a:spcPct val="100000"/>
              </a:lnSpc>
              <a:spcBef>
                <a:spcPts val="0"/>
              </a:spcBef>
              <a:spcAft>
                <a:spcPts val="0"/>
              </a:spcAft>
              <a:buClr>
                <a:srgbClr val="1C4587"/>
              </a:buClr>
              <a:buSzPts val="4800"/>
              <a:buNone/>
              <a:defRPr sz="4800" b="0">
                <a:solidFill>
                  <a:srgbClr val="1C4587"/>
                </a:solidFill>
              </a:defRPr>
            </a:lvl5pPr>
            <a:lvl6pPr lvl="5" algn="r">
              <a:lnSpc>
                <a:spcPct val="100000"/>
              </a:lnSpc>
              <a:spcBef>
                <a:spcPts val="0"/>
              </a:spcBef>
              <a:spcAft>
                <a:spcPts val="0"/>
              </a:spcAft>
              <a:buClr>
                <a:srgbClr val="1C4587"/>
              </a:buClr>
              <a:buSzPts val="4800"/>
              <a:buNone/>
              <a:defRPr sz="4800" b="0">
                <a:solidFill>
                  <a:srgbClr val="1C4587"/>
                </a:solidFill>
              </a:defRPr>
            </a:lvl6pPr>
            <a:lvl7pPr lvl="6" algn="r">
              <a:lnSpc>
                <a:spcPct val="100000"/>
              </a:lnSpc>
              <a:spcBef>
                <a:spcPts val="0"/>
              </a:spcBef>
              <a:spcAft>
                <a:spcPts val="0"/>
              </a:spcAft>
              <a:buClr>
                <a:srgbClr val="1C4587"/>
              </a:buClr>
              <a:buSzPts val="4800"/>
              <a:buNone/>
              <a:defRPr sz="4800" b="0">
                <a:solidFill>
                  <a:srgbClr val="1C4587"/>
                </a:solidFill>
              </a:defRPr>
            </a:lvl7pPr>
            <a:lvl8pPr lvl="7" algn="r">
              <a:lnSpc>
                <a:spcPct val="100000"/>
              </a:lnSpc>
              <a:spcBef>
                <a:spcPts val="0"/>
              </a:spcBef>
              <a:spcAft>
                <a:spcPts val="0"/>
              </a:spcAft>
              <a:buClr>
                <a:srgbClr val="1C4587"/>
              </a:buClr>
              <a:buSzPts val="4800"/>
              <a:buNone/>
              <a:defRPr sz="4800" b="0">
                <a:solidFill>
                  <a:srgbClr val="1C4587"/>
                </a:solidFill>
              </a:defRPr>
            </a:lvl8pPr>
            <a:lvl9pPr lvl="8" algn="r">
              <a:lnSpc>
                <a:spcPct val="100000"/>
              </a:lnSpc>
              <a:spcBef>
                <a:spcPts val="0"/>
              </a:spcBef>
              <a:spcAft>
                <a:spcPts val="0"/>
              </a:spcAft>
              <a:buClr>
                <a:srgbClr val="1C4587"/>
              </a:buClr>
              <a:buSzPts val="4800"/>
              <a:buNone/>
              <a:defRPr sz="4800" b="0">
                <a:solidFill>
                  <a:srgbClr val="1C4587"/>
                </a:solidFill>
              </a:defRPr>
            </a:lvl9pPr>
          </a:lstStyle>
          <a:p>
            <a:endParaRPr/>
          </a:p>
        </p:txBody>
      </p:sp>
      <p:sp>
        <p:nvSpPr>
          <p:cNvPr id="163" name="Google Shape;163;p28"/>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4" name="Google Shape;164;p28"/>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5" name="Google Shape;165;p28"/>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6" name="Google Shape;166;p28"/>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7" name="Google Shape;167;p28"/>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8" name="Google Shape;168;p28"/>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9" name="Google Shape;169;p28"/>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0" name="Google Shape;170;p28"/>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1" name="Google Shape;171;p28"/>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2" name="Google Shape;172;p28"/>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3" name="Google Shape;173;p28"/>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4" name="Google Shape;174;p28"/>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5" name="Google Shape;175;p28"/>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6" name="Google Shape;176;p28"/>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7" name="Google Shape;177;p28"/>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8" name="Google Shape;178;p28"/>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9" name="Google Shape;179;p28"/>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0" name="Google Shape;180;p28"/>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1" name="Google Shape;181;p28"/>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2" name="Google Shape;182;p28"/>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3" name="Google Shape;183;p28"/>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4" name="Google Shape;184;p28"/>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5" name="Google Shape;185;p28"/>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6" name="Google Shape;186;p28"/>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7" name="Google Shape;187;p28"/>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8" name="Google Shape;188;p28"/>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9" name="Google Shape;189;p28"/>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0" name="Google Shape;190;p28"/>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1" name="Google Shape;191;p28"/>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mpletely blank">
  <p:cSld name="BLANK_1">
    <p:bg>
      <p:bgPr>
        <a:blipFill>
          <a:blip r:embed="rId2">
            <a:alphaModFix/>
          </a:blip>
          <a:stretch>
            <a:fillRect/>
          </a:stretch>
        </a:blipFill>
        <a:effectLst/>
      </p:bgPr>
    </p:bg>
    <p:spTree>
      <p:nvGrpSpPr>
        <p:cNvPr id="1" name="Shape 519"/>
        <p:cNvGrpSpPr/>
        <p:nvPr/>
      </p:nvGrpSpPr>
      <p:grpSpPr>
        <a:xfrm>
          <a:off x="0" y="0"/>
          <a:ext cx="0" cy="0"/>
          <a:chOff x="0" y="0"/>
          <a:chExt cx="0" cy="0"/>
        </a:xfrm>
      </p:grpSpPr>
      <p:sp>
        <p:nvSpPr>
          <p:cNvPr id="520" name="Google Shape;520;p37"/>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ubtitle">
  <p:cSld name="TITLE_1">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29"/>
          <p:cNvSpPr txBox="1">
            <a:spLocks noGrp="1"/>
          </p:cNvSpPr>
          <p:nvPr>
            <p:ph type="ctrTitle"/>
          </p:nvPr>
        </p:nvSpPr>
        <p:spPr>
          <a:xfrm>
            <a:off x="3210935" y="1661762"/>
            <a:ext cx="5301600" cy="1159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700"/>
              <a:buNone/>
              <a:defRPr sz="3700" b="0"/>
            </a:lvl1pPr>
            <a:lvl2pPr lvl="1" algn="r">
              <a:lnSpc>
                <a:spcPct val="100000"/>
              </a:lnSpc>
              <a:spcBef>
                <a:spcPts val="0"/>
              </a:spcBef>
              <a:spcAft>
                <a:spcPts val="0"/>
              </a:spcAft>
              <a:buSzPts val="3700"/>
              <a:buNone/>
              <a:defRPr sz="3700" b="0"/>
            </a:lvl2pPr>
            <a:lvl3pPr lvl="2" algn="r">
              <a:lnSpc>
                <a:spcPct val="100000"/>
              </a:lnSpc>
              <a:spcBef>
                <a:spcPts val="0"/>
              </a:spcBef>
              <a:spcAft>
                <a:spcPts val="0"/>
              </a:spcAft>
              <a:buSzPts val="3700"/>
              <a:buNone/>
              <a:defRPr sz="3700" b="0"/>
            </a:lvl3pPr>
            <a:lvl4pPr lvl="3" algn="r">
              <a:lnSpc>
                <a:spcPct val="100000"/>
              </a:lnSpc>
              <a:spcBef>
                <a:spcPts val="0"/>
              </a:spcBef>
              <a:spcAft>
                <a:spcPts val="0"/>
              </a:spcAft>
              <a:buSzPts val="3700"/>
              <a:buNone/>
              <a:defRPr sz="3700" b="0"/>
            </a:lvl4pPr>
            <a:lvl5pPr lvl="4" algn="r">
              <a:lnSpc>
                <a:spcPct val="100000"/>
              </a:lnSpc>
              <a:spcBef>
                <a:spcPts val="0"/>
              </a:spcBef>
              <a:spcAft>
                <a:spcPts val="0"/>
              </a:spcAft>
              <a:buSzPts val="3700"/>
              <a:buNone/>
              <a:defRPr sz="3700" b="0"/>
            </a:lvl5pPr>
            <a:lvl6pPr lvl="5" algn="r">
              <a:lnSpc>
                <a:spcPct val="100000"/>
              </a:lnSpc>
              <a:spcBef>
                <a:spcPts val="0"/>
              </a:spcBef>
              <a:spcAft>
                <a:spcPts val="0"/>
              </a:spcAft>
              <a:buSzPts val="3700"/>
              <a:buNone/>
              <a:defRPr sz="3700" b="0"/>
            </a:lvl6pPr>
            <a:lvl7pPr lvl="6" algn="r">
              <a:lnSpc>
                <a:spcPct val="100000"/>
              </a:lnSpc>
              <a:spcBef>
                <a:spcPts val="0"/>
              </a:spcBef>
              <a:spcAft>
                <a:spcPts val="0"/>
              </a:spcAft>
              <a:buSzPts val="3700"/>
              <a:buNone/>
              <a:defRPr sz="3700" b="0"/>
            </a:lvl7pPr>
            <a:lvl8pPr lvl="7" algn="r">
              <a:lnSpc>
                <a:spcPct val="100000"/>
              </a:lnSpc>
              <a:spcBef>
                <a:spcPts val="0"/>
              </a:spcBef>
              <a:spcAft>
                <a:spcPts val="0"/>
              </a:spcAft>
              <a:buSzPts val="3700"/>
              <a:buNone/>
              <a:defRPr sz="3700" b="0"/>
            </a:lvl8pPr>
            <a:lvl9pPr lvl="8" algn="r">
              <a:lnSpc>
                <a:spcPct val="100000"/>
              </a:lnSpc>
              <a:spcBef>
                <a:spcPts val="0"/>
              </a:spcBef>
              <a:spcAft>
                <a:spcPts val="0"/>
              </a:spcAft>
              <a:buSzPts val="3700"/>
              <a:buNone/>
              <a:defRPr sz="3700" b="0"/>
            </a:lvl9pPr>
          </a:lstStyle>
          <a:p>
            <a:endParaRPr/>
          </a:p>
        </p:txBody>
      </p:sp>
      <p:sp>
        <p:nvSpPr>
          <p:cNvPr id="194" name="Google Shape;194;p29"/>
          <p:cNvSpPr txBox="1">
            <a:spLocks noGrp="1"/>
          </p:cNvSpPr>
          <p:nvPr>
            <p:ph type="subTitle" idx="1"/>
          </p:nvPr>
        </p:nvSpPr>
        <p:spPr>
          <a:xfrm>
            <a:off x="3210885" y="2864177"/>
            <a:ext cx="5301600" cy="78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1C4587"/>
              </a:buClr>
              <a:buSzPts val="2600"/>
              <a:buNone/>
              <a:defRPr>
                <a:solidFill>
                  <a:srgbClr val="1C4587"/>
                </a:solidFill>
              </a:defRPr>
            </a:lvl1pPr>
            <a:lvl2pPr lvl="1" algn="r">
              <a:lnSpc>
                <a:spcPct val="100000"/>
              </a:lnSpc>
              <a:spcBef>
                <a:spcPts val="0"/>
              </a:spcBef>
              <a:spcAft>
                <a:spcPts val="0"/>
              </a:spcAft>
              <a:buClr>
                <a:srgbClr val="1C4587"/>
              </a:buClr>
              <a:buSzPts val="3000"/>
              <a:buNone/>
              <a:defRPr sz="3000">
                <a:solidFill>
                  <a:srgbClr val="1C4587"/>
                </a:solidFill>
              </a:defRPr>
            </a:lvl2pPr>
            <a:lvl3pPr lvl="2" algn="r">
              <a:lnSpc>
                <a:spcPct val="100000"/>
              </a:lnSpc>
              <a:spcBef>
                <a:spcPts val="0"/>
              </a:spcBef>
              <a:spcAft>
                <a:spcPts val="0"/>
              </a:spcAft>
              <a:buClr>
                <a:srgbClr val="1C4587"/>
              </a:buClr>
              <a:buSzPts val="3000"/>
              <a:buNone/>
              <a:defRPr sz="3000">
                <a:solidFill>
                  <a:srgbClr val="1C4587"/>
                </a:solidFill>
              </a:defRPr>
            </a:lvl3pPr>
            <a:lvl4pPr lvl="3" algn="r">
              <a:lnSpc>
                <a:spcPct val="100000"/>
              </a:lnSpc>
              <a:spcBef>
                <a:spcPts val="0"/>
              </a:spcBef>
              <a:spcAft>
                <a:spcPts val="0"/>
              </a:spcAft>
              <a:buClr>
                <a:srgbClr val="1C4587"/>
              </a:buClr>
              <a:buSzPts val="3000"/>
              <a:buNone/>
              <a:defRPr sz="3000">
                <a:solidFill>
                  <a:srgbClr val="1C4587"/>
                </a:solidFill>
              </a:defRPr>
            </a:lvl4pPr>
            <a:lvl5pPr lvl="4" algn="r">
              <a:lnSpc>
                <a:spcPct val="100000"/>
              </a:lnSpc>
              <a:spcBef>
                <a:spcPts val="0"/>
              </a:spcBef>
              <a:spcAft>
                <a:spcPts val="0"/>
              </a:spcAft>
              <a:buClr>
                <a:srgbClr val="1C4587"/>
              </a:buClr>
              <a:buSzPts val="3000"/>
              <a:buNone/>
              <a:defRPr sz="3000">
                <a:solidFill>
                  <a:srgbClr val="1C4587"/>
                </a:solidFill>
              </a:defRPr>
            </a:lvl5pPr>
            <a:lvl6pPr lvl="5" algn="r">
              <a:lnSpc>
                <a:spcPct val="100000"/>
              </a:lnSpc>
              <a:spcBef>
                <a:spcPts val="0"/>
              </a:spcBef>
              <a:spcAft>
                <a:spcPts val="0"/>
              </a:spcAft>
              <a:buClr>
                <a:srgbClr val="1C4587"/>
              </a:buClr>
              <a:buSzPts val="3000"/>
              <a:buNone/>
              <a:defRPr sz="3000">
                <a:solidFill>
                  <a:srgbClr val="1C4587"/>
                </a:solidFill>
              </a:defRPr>
            </a:lvl6pPr>
            <a:lvl7pPr lvl="6" algn="r">
              <a:lnSpc>
                <a:spcPct val="100000"/>
              </a:lnSpc>
              <a:spcBef>
                <a:spcPts val="0"/>
              </a:spcBef>
              <a:spcAft>
                <a:spcPts val="0"/>
              </a:spcAft>
              <a:buClr>
                <a:srgbClr val="1C4587"/>
              </a:buClr>
              <a:buSzPts val="3000"/>
              <a:buNone/>
              <a:defRPr sz="3000">
                <a:solidFill>
                  <a:srgbClr val="1C4587"/>
                </a:solidFill>
              </a:defRPr>
            </a:lvl7pPr>
            <a:lvl8pPr lvl="7" algn="r">
              <a:lnSpc>
                <a:spcPct val="100000"/>
              </a:lnSpc>
              <a:spcBef>
                <a:spcPts val="0"/>
              </a:spcBef>
              <a:spcAft>
                <a:spcPts val="0"/>
              </a:spcAft>
              <a:buClr>
                <a:srgbClr val="1C4587"/>
              </a:buClr>
              <a:buSzPts val="3000"/>
              <a:buNone/>
              <a:defRPr sz="3000">
                <a:solidFill>
                  <a:srgbClr val="1C4587"/>
                </a:solidFill>
              </a:defRPr>
            </a:lvl8pPr>
            <a:lvl9pPr lvl="8" algn="r">
              <a:lnSpc>
                <a:spcPct val="100000"/>
              </a:lnSpc>
              <a:spcBef>
                <a:spcPts val="0"/>
              </a:spcBef>
              <a:spcAft>
                <a:spcPts val="0"/>
              </a:spcAft>
              <a:buClr>
                <a:srgbClr val="1C4587"/>
              </a:buClr>
              <a:buSzPts val="3000"/>
              <a:buNone/>
              <a:defRPr sz="3000">
                <a:solidFill>
                  <a:srgbClr val="1C4587"/>
                </a:solidFill>
              </a:defRPr>
            </a:lvl9pPr>
          </a:lstStyle>
          <a:p>
            <a:endParaRPr/>
          </a:p>
        </p:txBody>
      </p:sp>
      <p:sp>
        <p:nvSpPr>
          <p:cNvPr id="195" name="Google Shape;195;p29"/>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6" name="Google Shape;196;p29"/>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7" name="Google Shape;197;p29"/>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8" name="Google Shape;198;p29"/>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9" name="Google Shape;199;p29"/>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0" name="Google Shape;200;p2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1" name="Google Shape;201;p29"/>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2" name="Google Shape;202;p29"/>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3" name="Google Shape;203;p29"/>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4" name="Google Shape;204;p29"/>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5" name="Google Shape;205;p29"/>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6" name="Google Shape;206;p29"/>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7" name="Google Shape;207;p2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8" name="Google Shape;208;p29"/>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9" name="Google Shape;209;p29"/>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0" name="Google Shape;210;p2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1" name="Google Shape;211;p29"/>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2" name="Google Shape;212;p2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3" name="Google Shape;213;p29"/>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4" name="Google Shape;214;p2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5" name="Google Shape;215;p29"/>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6" name="Google Shape;216;p29"/>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7" name="Google Shape;217;p29"/>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8" name="Google Shape;218;p29"/>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9" name="Google Shape;219;p2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0" name="Google Shape;220;p29"/>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1" name="Google Shape;221;p2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2" name="Google Shape;222;p29"/>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3" name="Google Shape;223;p29"/>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4" name="Google Shape;224;p29"/>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5" name="Google Shape;225;p29"/>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6" name="Google Shape;226;p29"/>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7" name="Google Shape;227;p2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8" name="Google Shape;228;p29"/>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9" name="Google Shape;229;p2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0" name="Google Shape;230;p2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1" name="Google Shape;231;p29"/>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2" name="Google Shape;232;p29"/>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3" name="Google Shape;233;p29"/>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4" name="Google Shape;234;p29"/>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5" name="Google Shape;235;p29"/>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6" name="Google Shape;236;p29"/>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7" name="Google Shape;237;p2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8" name="Google Shape;238;p29"/>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9" name="Google Shape;239;p2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0" name="Google Shape;240;p29"/>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1" name="Google Shape;241;p29"/>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2" name="Google Shape;242;p29"/>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3" name="Google Shape;243;p29"/>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4" name="Google Shape;244;p2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5" name="Google Shape;245;p29"/>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p:cSld name="TITLE_1_1">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p30"/>
          <p:cNvSpPr txBox="1">
            <a:spLocks noGrp="1"/>
          </p:cNvSpPr>
          <p:nvPr>
            <p:ph type="body" idx="1"/>
          </p:nvPr>
        </p:nvSpPr>
        <p:spPr>
          <a:xfrm>
            <a:off x="2159325" y="2161800"/>
            <a:ext cx="4825500" cy="819900"/>
          </a:xfrm>
          <a:prstGeom prst="rect">
            <a:avLst/>
          </a:prstGeom>
          <a:noFill/>
          <a:ln>
            <a:noFill/>
          </a:ln>
        </p:spPr>
        <p:txBody>
          <a:bodyPr spcFirstLastPara="1" wrap="square" lIns="91425" tIns="91425" rIns="91425" bIns="91425" anchor="ctr" anchorCtr="0">
            <a:noAutofit/>
          </a:bodyPr>
          <a:lstStyle>
            <a:lvl1pPr marL="457200" lvl="0" indent="-387350" algn="ctr">
              <a:lnSpc>
                <a:spcPct val="100000"/>
              </a:lnSpc>
              <a:spcBef>
                <a:spcPts val="600"/>
              </a:spcBef>
              <a:spcAft>
                <a:spcPts val="0"/>
              </a:spcAft>
              <a:buClr>
                <a:srgbClr val="1C4587"/>
              </a:buClr>
              <a:buSzPts val="2500"/>
              <a:buChar char="✘"/>
              <a:defRPr sz="2500" b="1">
                <a:solidFill>
                  <a:srgbClr val="1C4587"/>
                </a:solidFill>
              </a:defRPr>
            </a:lvl1pPr>
            <a:lvl2pPr marL="914400" lvl="1" indent="-387350" algn="ctr">
              <a:lnSpc>
                <a:spcPct val="100000"/>
              </a:lnSpc>
              <a:spcBef>
                <a:spcPts val="0"/>
              </a:spcBef>
              <a:spcAft>
                <a:spcPts val="0"/>
              </a:spcAft>
              <a:buClr>
                <a:srgbClr val="1C4587"/>
              </a:buClr>
              <a:buSzPts val="2500"/>
              <a:buChar char="✗"/>
              <a:defRPr sz="2500" b="1">
                <a:solidFill>
                  <a:srgbClr val="1C4587"/>
                </a:solidFill>
              </a:defRPr>
            </a:lvl2pPr>
            <a:lvl3pPr marL="1371600" lvl="2" indent="-387350" algn="ctr">
              <a:lnSpc>
                <a:spcPct val="100000"/>
              </a:lnSpc>
              <a:spcBef>
                <a:spcPts val="0"/>
              </a:spcBef>
              <a:spcAft>
                <a:spcPts val="0"/>
              </a:spcAft>
              <a:buClr>
                <a:srgbClr val="1C4587"/>
              </a:buClr>
              <a:buSzPts val="2500"/>
              <a:buChar char="■"/>
              <a:defRPr sz="2500" b="1">
                <a:solidFill>
                  <a:srgbClr val="1C4587"/>
                </a:solidFill>
              </a:defRPr>
            </a:lvl3pPr>
            <a:lvl4pPr marL="1828800" lvl="3" indent="-387350" algn="ctr">
              <a:lnSpc>
                <a:spcPct val="100000"/>
              </a:lnSpc>
              <a:spcBef>
                <a:spcPts val="0"/>
              </a:spcBef>
              <a:spcAft>
                <a:spcPts val="0"/>
              </a:spcAft>
              <a:buClr>
                <a:srgbClr val="1C4587"/>
              </a:buClr>
              <a:buSzPts val="2500"/>
              <a:buChar char="●"/>
              <a:defRPr sz="2500" b="1">
                <a:solidFill>
                  <a:srgbClr val="1C4587"/>
                </a:solidFill>
              </a:defRPr>
            </a:lvl4pPr>
            <a:lvl5pPr marL="2286000" lvl="4" indent="-387350" algn="ctr">
              <a:lnSpc>
                <a:spcPct val="100000"/>
              </a:lnSpc>
              <a:spcBef>
                <a:spcPts val="0"/>
              </a:spcBef>
              <a:spcAft>
                <a:spcPts val="0"/>
              </a:spcAft>
              <a:buClr>
                <a:srgbClr val="1C4587"/>
              </a:buClr>
              <a:buSzPts val="2500"/>
              <a:buChar char="○"/>
              <a:defRPr sz="2500" b="1">
                <a:solidFill>
                  <a:srgbClr val="1C4587"/>
                </a:solidFill>
              </a:defRPr>
            </a:lvl5pPr>
            <a:lvl6pPr marL="2743200" lvl="5" indent="-387350" algn="ctr">
              <a:lnSpc>
                <a:spcPct val="100000"/>
              </a:lnSpc>
              <a:spcBef>
                <a:spcPts val="0"/>
              </a:spcBef>
              <a:spcAft>
                <a:spcPts val="0"/>
              </a:spcAft>
              <a:buClr>
                <a:srgbClr val="1C4587"/>
              </a:buClr>
              <a:buSzPts val="2500"/>
              <a:buChar char="■"/>
              <a:defRPr sz="2500" b="1">
                <a:solidFill>
                  <a:srgbClr val="1C4587"/>
                </a:solidFill>
              </a:defRPr>
            </a:lvl6pPr>
            <a:lvl7pPr marL="3200400" lvl="6" indent="-387350" algn="ctr">
              <a:lnSpc>
                <a:spcPct val="100000"/>
              </a:lnSpc>
              <a:spcBef>
                <a:spcPts val="0"/>
              </a:spcBef>
              <a:spcAft>
                <a:spcPts val="0"/>
              </a:spcAft>
              <a:buClr>
                <a:srgbClr val="1C4587"/>
              </a:buClr>
              <a:buSzPts val="2500"/>
              <a:buChar char="●"/>
              <a:defRPr sz="2500" b="1">
                <a:solidFill>
                  <a:srgbClr val="1C4587"/>
                </a:solidFill>
              </a:defRPr>
            </a:lvl7pPr>
            <a:lvl8pPr marL="3657600" lvl="7" indent="-387350" algn="ctr">
              <a:lnSpc>
                <a:spcPct val="100000"/>
              </a:lnSpc>
              <a:spcBef>
                <a:spcPts val="0"/>
              </a:spcBef>
              <a:spcAft>
                <a:spcPts val="0"/>
              </a:spcAft>
              <a:buClr>
                <a:srgbClr val="1C4587"/>
              </a:buClr>
              <a:buSzPts val="2500"/>
              <a:buChar char="○"/>
              <a:defRPr sz="2500" b="1">
                <a:solidFill>
                  <a:srgbClr val="1C4587"/>
                </a:solidFill>
              </a:defRPr>
            </a:lvl8pPr>
            <a:lvl9pPr marL="4114800" lvl="8" indent="-387350" algn="ctr">
              <a:lnSpc>
                <a:spcPct val="100000"/>
              </a:lnSpc>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3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9" name="Google Shape;249;p3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0" name="Google Shape;250;p3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1" name="Google Shape;251;p3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2" name="Google Shape;252;p3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3" name="Google Shape;253;p3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4" name="Google Shape;254;p3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5" name="Google Shape;255;p3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6" name="Google Shape;256;p3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7" name="Google Shape;257;p3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8" name="Google Shape;258;p3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9" name="Google Shape;259;p3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0" name="Google Shape;260;p3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1" name="Google Shape;261;p3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2" name="Google Shape;262;p3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3" name="Google Shape;263;p3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4" name="Google Shape;264;p3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5" name="Google Shape;265;p3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6" name="Google Shape;266;p3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7" name="Google Shape;267;p3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8" name="Google Shape;268;p3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9" name="Google Shape;269;p3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0" name="Google Shape;270;p3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1" name="Google Shape;271;p3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2" name="Google Shape;272;p3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3" name="Google Shape;273;p3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4" name="Google Shape;274;p3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5" name="Google Shape;275;p3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6" name="Google Shape;276;p3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7" name="Google Shape;277;p3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8" name="Google Shape;278;p3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9" name="Google Shape;279;p3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0" name="Google Shape;280;p3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1" name="Google Shape;281;p3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2" name="Google Shape;282;p3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3" name="Google Shape;283;p3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4" name="Google Shape;284;p3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5" name="Google Shape;285;p3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6" name="Google Shape;286;p3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7" name="Google Shape;287;p3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8" name="Google Shape;288;p3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9" name="Google Shape;289;p30"/>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bg>
      <p:bgPr>
        <a:blipFill>
          <a:blip r:embed="rId2">
            <a:alphaModFix/>
          </a:blip>
          <a:stretch>
            <a:fillRect/>
          </a:stretch>
        </a:blipFill>
        <a:effectLst/>
      </p:bgPr>
    </p:bg>
    <p:spTree>
      <p:nvGrpSpPr>
        <p:cNvPr id="1" name="Shape 290"/>
        <p:cNvGrpSpPr/>
        <p:nvPr/>
      </p:nvGrpSpPr>
      <p:grpSpPr>
        <a:xfrm>
          <a:off x="0" y="0"/>
          <a:ext cx="0" cy="0"/>
          <a:chOff x="0" y="0"/>
          <a:chExt cx="0" cy="0"/>
        </a:xfrm>
      </p:grpSpPr>
      <p:sp>
        <p:nvSpPr>
          <p:cNvPr id="291" name="Google Shape;291;p31"/>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92" name="Google Shape;292;p31"/>
          <p:cNvSpPr txBox="1">
            <a:spLocks noGrp="1"/>
          </p:cNvSpPr>
          <p:nvPr>
            <p:ph type="body" idx="1"/>
          </p:nvPr>
        </p:nvSpPr>
        <p:spPr>
          <a:xfrm>
            <a:off x="747925" y="1302837"/>
            <a:ext cx="6140400" cy="36108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600"/>
              </a:spcBef>
              <a:spcAft>
                <a:spcPts val="0"/>
              </a:spcAft>
              <a:buSzPts val="2500"/>
              <a:buChar char="✘"/>
              <a:defRPr sz="2500"/>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grpSp>
        <p:nvGrpSpPr>
          <p:cNvPr id="293" name="Google Shape;293;p31"/>
          <p:cNvGrpSpPr/>
          <p:nvPr/>
        </p:nvGrpSpPr>
        <p:grpSpPr>
          <a:xfrm>
            <a:off x="7442902" y="-91154"/>
            <a:ext cx="1796289" cy="5330574"/>
            <a:chOff x="6023725" y="842300"/>
            <a:chExt cx="1358150" cy="4030375"/>
          </a:xfrm>
        </p:grpSpPr>
        <p:sp>
          <p:nvSpPr>
            <p:cNvPr id="294" name="Google Shape;294;p31"/>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5" name="Google Shape;295;p31"/>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6" name="Google Shape;296;p31"/>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7" name="Google Shape;297;p31"/>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8" name="Google Shape;298;p31"/>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9" name="Google Shape;299;p31"/>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0" name="Google Shape;300;p31"/>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1" name="Google Shape;301;p31"/>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2" name="Google Shape;302;p31"/>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3" name="Google Shape;303;p31"/>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4" name="Google Shape;304;p31"/>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5" name="Google Shape;305;p31"/>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6" name="Google Shape;306;p31"/>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7" name="Google Shape;307;p31"/>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8" name="Google Shape;308;p31"/>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9" name="Google Shape;309;p31"/>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0" name="Google Shape;310;p31"/>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1" name="Google Shape;311;p31"/>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2" name="Google Shape;312;p31"/>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3" name="Google Shape;313;p31"/>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4" name="Google Shape;314;p31"/>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5" name="Google Shape;315;p31"/>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6" name="Google Shape;316;p31"/>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7" name="Google Shape;317;p31"/>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8" name="Google Shape;318;p31"/>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9" name="Google Shape;319;p31"/>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0" name="Google Shape;320;p31"/>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1" name="Google Shape;321;p31"/>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2" name="Google Shape;322;p31"/>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grpSp>
      <p:cxnSp>
        <p:nvCxnSpPr>
          <p:cNvPr id="323" name="Google Shape;323;p31"/>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324" name="Google Shape;324;p3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_AND_TWO_COLUMNS">
    <p:bg>
      <p:bgPr>
        <a:blipFill>
          <a:blip r:embed="rId2">
            <a:alphaModFix/>
          </a:blip>
          <a:stretch>
            <a:fillRect/>
          </a:stretch>
        </a:blipFill>
        <a:effectLst/>
      </p:bgPr>
    </p:bg>
    <p:spTree>
      <p:nvGrpSpPr>
        <p:cNvPr id="1" name="Shape 325"/>
        <p:cNvGrpSpPr/>
        <p:nvPr/>
      </p:nvGrpSpPr>
      <p:grpSpPr>
        <a:xfrm>
          <a:off x="0" y="0"/>
          <a:ext cx="0" cy="0"/>
          <a:chOff x="0" y="0"/>
          <a:chExt cx="0" cy="0"/>
        </a:xfrm>
      </p:grpSpPr>
      <p:sp>
        <p:nvSpPr>
          <p:cNvPr id="326" name="Google Shape;326;p32"/>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27" name="Google Shape;327;p32"/>
          <p:cNvSpPr txBox="1">
            <a:spLocks noGrp="1"/>
          </p:cNvSpPr>
          <p:nvPr>
            <p:ph type="body" idx="1"/>
          </p:nvPr>
        </p:nvSpPr>
        <p:spPr>
          <a:xfrm>
            <a:off x="747925" y="1363153"/>
            <a:ext cx="3159000" cy="36108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28" name="Google Shape;328;p32"/>
          <p:cNvSpPr txBox="1">
            <a:spLocks noGrp="1"/>
          </p:cNvSpPr>
          <p:nvPr>
            <p:ph type="body" idx="2"/>
          </p:nvPr>
        </p:nvSpPr>
        <p:spPr>
          <a:xfrm>
            <a:off x="4097098" y="1363153"/>
            <a:ext cx="3159000" cy="36108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grpSp>
        <p:nvGrpSpPr>
          <p:cNvPr id="329" name="Google Shape;329;p32"/>
          <p:cNvGrpSpPr/>
          <p:nvPr/>
        </p:nvGrpSpPr>
        <p:grpSpPr>
          <a:xfrm>
            <a:off x="7442902" y="-91154"/>
            <a:ext cx="1796289" cy="5330574"/>
            <a:chOff x="6023725" y="842300"/>
            <a:chExt cx="1358150" cy="4030375"/>
          </a:xfrm>
        </p:grpSpPr>
        <p:sp>
          <p:nvSpPr>
            <p:cNvPr id="330" name="Google Shape;330;p32"/>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2"/>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2"/>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2"/>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2"/>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2"/>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2"/>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2"/>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2"/>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2"/>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2"/>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2"/>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2"/>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2"/>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2"/>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2"/>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2"/>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2"/>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2"/>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2"/>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2"/>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2"/>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2"/>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2"/>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2"/>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2"/>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2"/>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2"/>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2"/>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59" name="Google Shape;359;p32"/>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360" name="Google Shape;360;p32"/>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 3 columns">
  <p:cSld name="TITLE_AND_TWO_COLUMNS_1">
    <p:bg>
      <p:bgPr>
        <a:blipFill>
          <a:blip r:embed="rId2">
            <a:alphaModFix/>
          </a:blip>
          <a:stretch>
            <a:fillRect/>
          </a:stretch>
        </a:blipFill>
        <a:effectLst/>
      </p:bgPr>
    </p:bg>
    <p:spTree>
      <p:nvGrpSpPr>
        <p:cNvPr id="1" name="Shape 361"/>
        <p:cNvGrpSpPr/>
        <p:nvPr/>
      </p:nvGrpSpPr>
      <p:grpSpPr>
        <a:xfrm>
          <a:off x="0" y="0"/>
          <a:ext cx="0" cy="0"/>
          <a:chOff x="0" y="0"/>
          <a:chExt cx="0" cy="0"/>
        </a:xfrm>
      </p:grpSpPr>
      <p:sp>
        <p:nvSpPr>
          <p:cNvPr id="362" name="Google Shape;362;p33"/>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63" name="Google Shape;363;p33"/>
          <p:cNvSpPr txBox="1">
            <a:spLocks noGrp="1"/>
          </p:cNvSpPr>
          <p:nvPr>
            <p:ph type="body" idx="1"/>
          </p:nvPr>
        </p:nvSpPr>
        <p:spPr>
          <a:xfrm>
            <a:off x="747925" y="1308875"/>
            <a:ext cx="2097900"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64" name="Google Shape;364;p33"/>
          <p:cNvSpPr txBox="1">
            <a:spLocks noGrp="1"/>
          </p:cNvSpPr>
          <p:nvPr>
            <p:ph type="body" idx="2"/>
          </p:nvPr>
        </p:nvSpPr>
        <p:spPr>
          <a:xfrm>
            <a:off x="2953087" y="1308875"/>
            <a:ext cx="2097900"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65" name="Google Shape;365;p33"/>
          <p:cNvSpPr txBox="1">
            <a:spLocks noGrp="1"/>
          </p:cNvSpPr>
          <p:nvPr>
            <p:ph type="body" idx="3"/>
          </p:nvPr>
        </p:nvSpPr>
        <p:spPr>
          <a:xfrm>
            <a:off x="5158248" y="1308875"/>
            <a:ext cx="2097900"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grpSp>
        <p:nvGrpSpPr>
          <p:cNvPr id="366" name="Google Shape;366;p33"/>
          <p:cNvGrpSpPr/>
          <p:nvPr/>
        </p:nvGrpSpPr>
        <p:grpSpPr>
          <a:xfrm>
            <a:off x="7442902" y="-91154"/>
            <a:ext cx="1796289" cy="5330574"/>
            <a:chOff x="6023725" y="842300"/>
            <a:chExt cx="1358150" cy="4030375"/>
          </a:xfrm>
        </p:grpSpPr>
        <p:sp>
          <p:nvSpPr>
            <p:cNvPr id="367" name="Google Shape;367;p33"/>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3"/>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3"/>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3"/>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3"/>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3"/>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3"/>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3"/>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3"/>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3"/>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3"/>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3"/>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3"/>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3"/>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3"/>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3"/>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3"/>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3"/>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3"/>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3"/>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3"/>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3"/>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3"/>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3"/>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3"/>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3"/>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3"/>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3"/>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3"/>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96" name="Google Shape;396;p33"/>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397" name="Google Shape;397;p33"/>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blipFill>
          <a:blip r:embed="rId2">
            <a:alphaModFix/>
          </a:blip>
          <a:stretch>
            <a:fillRect/>
          </a:stretch>
        </a:blipFill>
        <a:effectLst/>
      </p:bgPr>
    </p:bg>
    <p:spTree>
      <p:nvGrpSpPr>
        <p:cNvPr id="1" name="Shape 398"/>
        <p:cNvGrpSpPr/>
        <p:nvPr/>
      </p:nvGrpSpPr>
      <p:grpSpPr>
        <a:xfrm>
          <a:off x="0" y="0"/>
          <a:ext cx="0" cy="0"/>
          <a:chOff x="0" y="0"/>
          <a:chExt cx="0" cy="0"/>
        </a:xfrm>
      </p:grpSpPr>
      <p:sp>
        <p:nvSpPr>
          <p:cNvPr id="399" name="Google Shape;399;p34"/>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grpSp>
        <p:nvGrpSpPr>
          <p:cNvPr id="400" name="Google Shape;400;p34"/>
          <p:cNvGrpSpPr/>
          <p:nvPr/>
        </p:nvGrpSpPr>
        <p:grpSpPr>
          <a:xfrm>
            <a:off x="7442902" y="-91154"/>
            <a:ext cx="1796289" cy="5330574"/>
            <a:chOff x="6023725" y="842300"/>
            <a:chExt cx="1358150" cy="4030375"/>
          </a:xfrm>
        </p:grpSpPr>
        <p:sp>
          <p:nvSpPr>
            <p:cNvPr id="401" name="Google Shape;401;p34"/>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4"/>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4"/>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4"/>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4"/>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4"/>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4"/>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4"/>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4"/>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4"/>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4"/>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4"/>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4"/>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4"/>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4"/>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4"/>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4"/>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4"/>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4"/>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4"/>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4"/>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4"/>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4"/>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4"/>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4"/>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4"/>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4"/>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4"/>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4"/>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30" name="Google Shape;430;p34"/>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431" name="Google Shape;431;p34"/>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aption">
  <p:cSld name="CAPTION_ONLY">
    <p:bg>
      <p:bgPr>
        <a:blipFill>
          <a:blip r:embed="rId2">
            <a:alphaModFix/>
          </a:blip>
          <a:stretch>
            <a:fillRect/>
          </a:stretch>
        </a:blipFill>
        <a:effectLst/>
      </p:bgPr>
    </p:bg>
    <p:spTree>
      <p:nvGrpSpPr>
        <p:cNvPr id="1" name="Shape 432"/>
        <p:cNvGrpSpPr/>
        <p:nvPr/>
      </p:nvGrpSpPr>
      <p:grpSpPr>
        <a:xfrm>
          <a:off x="0" y="0"/>
          <a:ext cx="0" cy="0"/>
          <a:chOff x="0" y="0"/>
          <a:chExt cx="0" cy="0"/>
        </a:xfrm>
      </p:grpSpPr>
      <p:sp>
        <p:nvSpPr>
          <p:cNvPr id="433" name="Google Shape;433;p35"/>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stStyle>
          <a:p>
            <a:endParaRPr/>
          </a:p>
        </p:txBody>
      </p:sp>
      <p:sp>
        <p:nvSpPr>
          <p:cNvPr id="434" name="Google Shape;434;p35"/>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35" name="Google Shape;435;p35"/>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36" name="Google Shape;436;p35"/>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37" name="Google Shape;437;p35"/>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38" name="Google Shape;438;p35"/>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39" name="Google Shape;439;p35"/>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0" name="Google Shape;440;p35"/>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1" name="Google Shape;441;p35"/>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2" name="Google Shape;442;p35"/>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3" name="Google Shape;443;p35"/>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4" name="Google Shape;444;p35"/>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5" name="Google Shape;445;p35"/>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6" name="Google Shape;446;p35"/>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7" name="Google Shape;447;p35"/>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8" name="Google Shape;448;p35"/>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49" name="Google Shape;449;p35"/>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0" name="Google Shape;450;p35"/>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1" name="Google Shape;451;p35"/>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2" name="Google Shape;452;p35"/>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3" name="Google Shape;453;p35"/>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4" name="Google Shape;454;p35"/>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5" name="Google Shape;455;p35"/>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6" name="Google Shape;456;p35"/>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7" name="Google Shape;457;p35"/>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8" name="Google Shape;458;p35"/>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59" name="Google Shape;459;p35"/>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0" name="Google Shape;460;p35"/>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1" name="Google Shape;461;p35"/>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2" name="Google Shape;462;p35"/>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3" name="Google Shape;463;p35"/>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4" name="Google Shape;464;p35"/>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5" name="Google Shape;465;p35"/>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6" name="Google Shape;466;p35"/>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7" name="Google Shape;467;p35"/>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8" name="Google Shape;468;p35"/>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9" name="Google Shape;469;p35"/>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0" name="Google Shape;470;p35"/>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1" name="Google Shape;471;p35"/>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2" name="Google Shape;472;p35"/>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3" name="Google Shape;473;p35"/>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4" name="Google Shape;474;p35"/>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5" name="Google Shape;475;p35"/>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476"/>
        <p:cNvGrpSpPr/>
        <p:nvPr/>
      </p:nvGrpSpPr>
      <p:grpSpPr>
        <a:xfrm>
          <a:off x="0" y="0"/>
          <a:ext cx="0" cy="0"/>
          <a:chOff x="0" y="0"/>
          <a:chExt cx="0" cy="0"/>
        </a:xfrm>
      </p:grpSpPr>
      <p:sp>
        <p:nvSpPr>
          <p:cNvPr id="477" name="Google Shape;477;p36"/>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8" name="Google Shape;478;p36"/>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79" name="Google Shape;479;p36"/>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0" name="Google Shape;480;p36"/>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1" name="Google Shape;481;p36"/>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2" name="Google Shape;482;p36"/>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3" name="Google Shape;483;p36"/>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4" name="Google Shape;484;p36"/>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5" name="Google Shape;485;p36"/>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6" name="Google Shape;486;p36"/>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7" name="Google Shape;487;p36"/>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8" name="Google Shape;488;p36"/>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9" name="Google Shape;489;p36"/>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0" name="Google Shape;490;p36"/>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1" name="Google Shape;491;p36"/>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2" name="Google Shape;492;p36"/>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3" name="Google Shape;493;p36"/>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4" name="Google Shape;494;p36"/>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5" name="Google Shape;495;p36"/>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6" name="Google Shape;496;p36"/>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7" name="Google Shape;497;p36"/>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8" name="Google Shape;498;p36"/>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9" name="Google Shape;499;p36"/>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0" name="Google Shape;500;p36"/>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1" name="Google Shape;501;p36"/>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2" name="Google Shape;502;p36"/>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3" name="Google Shape;503;p36"/>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4" name="Google Shape;504;p36"/>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5" name="Google Shape;505;p36"/>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6" name="Google Shape;506;p36"/>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7" name="Google Shape;507;p36"/>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8" name="Google Shape;508;p36"/>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9" name="Google Shape;509;p36"/>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0" name="Google Shape;510;p36"/>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1" name="Google Shape;511;p36"/>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2" name="Google Shape;512;p36"/>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3" name="Google Shape;513;p36"/>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4" name="Google Shape;514;p36"/>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5" name="Google Shape;515;p36"/>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6" name="Google Shape;516;p36"/>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7" name="Google Shape;517;p36"/>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8" name="Google Shape;518;p36"/>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grpSp>
        <p:nvGrpSpPr>
          <p:cNvPr id="6" name="Google Shape;6;p27"/>
          <p:cNvGrpSpPr/>
          <p:nvPr/>
        </p:nvGrpSpPr>
        <p:grpSpPr>
          <a:xfrm>
            <a:off x="-6" y="-23"/>
            <a:ext cx="9143797" cy="5143378"/>
            <a:chOff x="239950" y="872550"/>
            <a:chExt cx="7042900" cy="3961625"/>
          </a:xfrm>
        </p:grpSpPr>
        <p:sp>
          <p:nvSpPr>
            <p:cNvPr id="7" name="Google Shape;7;p27"/>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27"/>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27"/>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7"/>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7"/>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7"/>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7"/>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7"/>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7"/>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7"/>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7"/>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7"/>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7"/>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7"/>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7"/>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7"/>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7"/>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7"/>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7"/>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7"/>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7"/>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7"/>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7"/>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7"/>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7"/>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239950" y="3033100"/>
              <a:ext cx="7042900" cy="0"/>
            </a:xfrm>
            <a:custGeom>
              <a:avLst/>
              <a:gdLst/>
              <a:ahLst/>
              <a:cxnLst/>
              <a:rect l="l" t="t" r="r" b="b"/>
              <a:pathLst>
                <a:path w="281716" h="120000"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7"/>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7"/>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7"/>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7"/>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7"/>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7"/>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7"/>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7"/>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7"/>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7"/>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7"/>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7"/>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7"/>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7"/>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7"/>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7"/>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7"/>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7"/>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7"/>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7"/>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7"/>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7"/>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7"/>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7"/>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7"/>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7"/>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7"/>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7"/>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7"/>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7"/>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7"/>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7"/>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7"/>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7"/>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7"/>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7"/>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7"/>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7"/>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7"/>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7"/>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7"/>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7"/>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7"/>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7"/>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7"/>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7"/>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7"/>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7"/>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7"/>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7"/>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7"/>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7"/>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7"/>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7"/>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7"/>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7"/>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7"/>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7"/>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7"/>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7"/>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7"/>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7"/>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7"/>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7"/>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7"/>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7"/>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7"/>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7"/>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7"/>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7"/>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7"/>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7"/>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7"/>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7"/>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7"/>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7"/>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7"/>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7"/>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7"/>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7"/>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7"/>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7"/>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7"/>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7"/>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7"/>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7"/>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7"/>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7"/>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7"/>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7"/>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7"/>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7"/>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7"/>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7"/>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7"/>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7"/>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7"/>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7"/>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7"/>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7"/>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7"/>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7"/>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7"/>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7"/>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7"/>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7"/>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7"/>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7"/>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7"/>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7"/>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7"/>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7"/>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7"/>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7"/>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7"/>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7"/>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7"/>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7"/>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7"/>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27"/>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endParaRPr/>
          </a:p>
        </p:txBody>
      </p:sp>
      <p:sp>
        <p:nvSpPr>
          <p:cNvPr id="159" name="Google Shape;159;p27"/>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600"/>
              </a:spcBef>
              <a:spcAft>
                <a:spcPts val="0"/>
              </a:spcAft>
              <a:buClr>
                <a:srgbClr val="3D4965"/>
              </a:buClr>
              <a:buSzPts val="2600"/>
              <a:buFont typeface="Dosis"/>
              <a:buChar char="✘"/>
              <a:defRPr sz="2600" b="0" i="0" u="none" strike="noStrike" cap="none">
                <a:solidFill>
                  <a:srgbClr val="3D4965"/>
                </a:solidFill>
                <a:latin typeface="Dosis"/>
                <a:ea typeface="Dosis"/>
                <a:cs typeface="Dosis"/>
                <a:sym typeface="Dosis"/>
              </a:defRPr>
            </a:lvl1pPr>
            <a:lvl2pPr marL="914400" marR="0" lvl="1" indent="-355600" algn="l" rtl="0">
              <a:lnSpc>
                <a:spcPct val="100000"/>
              </a:lnSpc>
              <a:spcBef>
                <a:spcPts val="0"/>
              </a:spcBef>
              <a:spcAft>
                <a:spcPts val="0"/>
              </a:spcAft>
              <a:buClr>
                <a:srgbClr val="3D4965"/>
              </a:buClr>
              <a:buSzPts val="2000"/>
              <a:buFont typeface="Dosis"/>
              <a:buChar char="✗"/>
              <a:defRPr sz="2000" b="0" i="0" u="none" strike="noStrike" cap="none">
                <a:solidFill>
                  <a:srgbClr val="3D4965"/>
                </a:solidFill>
                <a:latin typeface="Dosis"/>
                <a:ea typeface="Dosis"/>
                <a:cs typeface="Dosis"/>
                <a:sym typeface="Dosis"/>
              </a:defRPr>
            </a:lvl2pPr>
            <a:lvl3pPr marL="1371600" marR="0" lvl="2" indent="-355600" algn="l" rtl="0">
              <a:lnSpc>
                <a:spcPct val="100000"/>
              </a:lnSpc>
              <a:spcBef>
                <a:spcPts val="0"/>
              </a:spcBef>
              <a:spcAft>
                <a:spcPts val="0"/>
              </a:spcAft>
              <a:buClr>
                <a:srgbClr val="3D4965"/>
              </a:buClr>
              <a:buSzPts val="2000"/>
              <a:buFont typeface="Dosis"/>
              <a:buChar char="■"/>
              <a:defRPr sz="2000" b="0" i="0" u="none" strike="noStrike" cap="none">
                <a:solidFill>
                  <a:srgbClr val="3D4965"/>
                </a:solidFill>
                <a:latin typeface="Dosis"/>
                <a:ea typeface="Dosis"/>
                <a:cs typeface="Dosis"/>
                <a:sym typeface="Dosis"/>
              </a:defRPr>
            </a:lvl3pPr>
            <a:lvl4pPr marL="1828800" marR="0" lvl="3"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4pPr>
            <a:lvl5pPr marL="2286000" marR="0" lvl="4"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5pPr>
            <a:lvl6pPr marL="2743200" marR="0" lvl="5"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6pPr>
            <a:lvl7pPr marL="3200400" marR="0" lvl="6"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7pPr>
            <a:lvl8pPr marL="3657600" marR="0" lvl="7"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8pPr>
            <a:lvl9pPr marL="4114800" marR="0" lvl="8"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9pPr>
          </a:lstStyle>
          <a:p>
            <a:endParaRPr/>
          </a:p>
        </p:txBody>
      </p:sp>
      <p:sp>
        <p:nvSpPr>
          <p:cNvPr id="160" name="Google Shape;160;p27"/>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dudata.fldoe.org/ReportCards/Schools.html?school=0113&amp;district=4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palms.org/Standards/BEST_Standards.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24"/>
        <p:cNvGrpSpPr/>
        <p:nvPr/>
      </p:nvGrpSpPr>
      <p:grpSpPr>
        <a:xfrm>
          <a:off x="0" y="0"/>
          <a:ext cx="0" cy="0"/>
          <a:chOff x="0" y="0"/>
          <a:chExt cx="0" cy="0"/>
        </a:xfrm>
      </p:grpSpPr>
      <p:sp>
        <p:nvSpPr>
          <p:cNvPr id="525" name="Google Shape;525;p1"/>
          <p:cNvSpPr txBox="1">
            <a:spLocks noGrp="1"/>
          </p:cNvSpPr>
          <p:nvPr>
            <p:ph type="ctrTitle"/>
          </p:nvPr>
        </p:nvSpPr>
        <p:spPr>
          <a:xfrm>
            <a:off x="369250" y="322575"/>
            <a:ext cx="3935700" cy="24963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sz="2800">
                <a:solidFill>
                  <a:srgbClr val="3D4965"/>
                </a:solidFill>
              </a:rPr>
              <a:t>Title I Annual </a:t>
            </a:r>
            <a:endParaRPr sz="2800">
              <a:solidFill>
                <a:srgbClr val="3D4965"/>
              </a:solidFill>
            </a:endParaRPr>
          </a:p>
          <a:p>
            <a:pPr marL="0" lvl="0" indent="0" algn="ctr" rtl="0">
              <a:lnSpc>
                <a:spcPct val="100000"/>
              </a:lnSpc>
              <a:spcBef>
                <a:spcPts val="0"/>
              </a:spcBef>
              <a:spcAft>
                <a:spcPts val="0"/>
              </a:spcAft>
              <a:buSzPts val="4800"/>
              <a:buNone/>
            </a:pPr>
            <a:r>
              <a:rPr lang="en" sz="2800">
                <a:solidFill>
                  <a:srgbClr val="3D4965"/>
                </a:solidFill>
              </a:rPr>
              <a:t>Parent Meeting</a:t>
            </a:r>
            <a:endParaRPr sz="2800">
              <a:solidFill>
                <a:srgbClr val="3D4965"/>
              </a:solidFill>
            </a:endParaRPr>
          </a:p>
          <a:p>
            <a:pPr marL="0" lvl="0" indent="0" algn="ctr" rtl="0">
              <a:lnSpc>
                <a:spcPct val="100000"/>
              </a:lnSpc>
              <a:spcBef>
                <a:spcPts val="0"/>
              </a:spcBef>
              <a:spcAft>
                <a:spcPts val="0"/>
              </a:spcAft>
              <a:buSzPts val="4800"/>
              <a:buNone/>
            </a:pPr>
            <a:endParaRPr sz="2800">
              <a:solidFill>
                <a:srgbClr val="3D4965"/>
              </a:solidFill>
            </a:endParaRPr>
          </a:p>
          <a:p>
            <a:pPr marL="0" lvl="0" indent="0" algn="ctr" rtl="0">
              <a:lnSpc>
                <a:spcPct val="100000"/>
              </a:lnSpc>
              <a:spcBef>
                <a:spcPts val="0"/>
              </a:spcBef>
              <a:spcAft>
                <a:spcPts val="0"/>
              </a:spcAft>
              <a:buSzPts val="4800"/>
              <a:buNone/>
            </a:pPr>
            <a:r>
              <a:rPr lang="en" sz="1800">
                <a:solidFill>
                  <a:srgbClr val="3D4965"/>
                </a:solidFill>
              </a:rPr>
              <a:t>Okeechobee Achievement Academy</a:t>
            </a:r>
            <a:endParaRPr sz="1800">
              <a:solidFill>
                <a:srgbClr val="3D4965"/>
              </a:solidFill>
            </a:endParaRPr>
          </a:p>
          <a:p>
            <a:pPr marL="0" lvl="0" indent="0" algn="ctr" rtl="0">
              <a:lnSpc>
                <a:spcPct val="100000"/>
              </a:lnSpc>
              <a:spcBef>
                <a:spcPts val="0"/>
              </a:spcBef>
              <a:spcAft>
                <a:spcPts val="0"/>
              </a:spcAft>
              <a:buSzPts val="4800"/>
              <a:buNone/>
            </a:pPr>
            <a:r>
              <a:rPr lang="en" sz="1800">
                <a:solidFill>
                  <a:srgbClr val="3D4965"/>
                </a:solidFill>
              </a:rPr>
              <a:t>Audie Ash, Principal</a:t>
            </a:r>
            <a:br>
              <a:rPr lang="en" sz="1800">
                <a:solidFill>
                  <a:srgbClr val="3D4965"/>
                </a:solidFill>
              </a:rPr>
            </a:br>
            <a:r>
              <a:rPr lang="en" sz="1800">
                <a:solidFill>
                  <a:srgbClr val="000000"/>
                </a:solidFill>
              </a:rPr>
              <a:t>[Oct.12, 2023]</a:t>
            </a:r>
            <a:endParaRPr sz="1800">
              <a:solidFill>
                <a:srgbClr val="000000"/>
              </a:solidFill>
            </a:endParaRPr>
          </a:p>
        </p:txBody>
      </p:sp>
      <p:sp>
        <p:nvSpPr>
          <p:cNvPr id="526" name="Google Shape;526;p1"/>
          <p:cNvSpPr txBox="1"/>
          <p:nvPr/>
        </p:nvSpPr>
        <p:spPr>
          <a:xfrm>
            <a:off x="4667975" y="322575"/>
            <a:ext cx="4079700" cy="24963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3D4965"/>
                </a:solidFill>
                <a:latin typeface="Sniglet"/>
                <a:ea typeface="Sniglet"/>
                <a:cs typeface="Sniglet"/>
                <a:sym typeface="Sniglet"/>
              </a:rPr>
              <a:t>Reunión Anual de Padres de Familia Título I</a:t>
            </a:r>
            <a:endParaRPr sz="2800" b="0" i="0" u="none" strike="noStrike" cap="none">
              <a:solidFill>
                <a:srgbClr val="3D4965"/>
              </a:solidFill>
              <a:latin typeface="Sniglet"/>
              <a:ea typeface="Sniglet"/>
              <a:cs typeface="Sniglet"/>
              <a:sym typeface="Sniglet"/>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3D4965"/>
              </a:solidFill>
              <a:latin typeface="Sniglet"/>
              <a:ea typeface="Sniglet"/>
              <a:cs typeface="Sniglet"/>
              <a:sym typeface="Sniglet"/>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D4965"/>
                </a:solidFill>
                <a:latin typeface="Sniglet"/>
                <a:ea typeface="Sniglet"/>
                <a:cs typeface="Sniglet"/>
                <a:sym typeface="Sniglet"/>
              </a:rPr>
              <a:t>Academia de Logros Okeechobee</a:t>
            </a:r>
            <a:endParaRPr sz="1800" b="0" i="0" u="none" strike="noStrike" cap="none">
              <a:solidFill>
                <a:srgbClr val="3D4965"/>
              </a:solidFill>
              <a:latin typeface="Sniglet"/>
              <a:ea typeface="Sniglet"/>
              <a:cs typeface="Sniglet"/>
              <a:sym typeface="Sniglet"/>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D4965"/>
                </a:solidFill>
                <a:latin typeface="Sniglet"/>
                <a:ea typeface="Sniglet"/>
                <a:cs typeface="Sniglet"/>
                <a:sym typeface="Sniglet"/>
              </a:rPr>
              <a:t>Audie Ash, Directora</a:t>
            </a:r>
            <a:br>
              <a:rPr lang="en" sz="1800" b="0" i="0" u="none" strike="noStrike" cap="none">
                <a:solidFill>
                  <a:srgbClr val="3D4965"/>
                </a:solidFill>
                <a:latin typeface="Sniglet"/>
                <a:ea typeface="Sniglet"/>
                <a:cs typeface="Sniglet"/>
                <a:sym typeface="Sniglet"/>
              </a:rPr>
            </a:br>
            <a:r>
              <a:rPr lang="en" sz="1800" b="0" i="0" u="none" strike="noStrike" cap="none">
                <a:solidFill>
                  <a:srgbClr val="000000"/>
                </a:solidFill>
                <a:latin typeface="Sniglet"/>
                <a:ea typeface="Sniglet"/>
                <a:cs typeface="Sniglet"/>
                <a:sym typeface="Sniglet"/>
              </a:rPr>
              <a:t>[</a:t>
            </a:r>
            <a:r>
              <a:rPr lang="en" sz="1800">
                <a:latin typeface="Sniglet"/>
                <a:ea typeface="Sniglet"/>
                <a:cs typeface="Sniglet"/>
                <a:sym typeface="Sniglet"/>
              </a:rPr>
              <a:t>Oct. 12, 2023</a:t>
            </a:r>
            <a:r>
              <a:rPr lang="en" sz="1800" b="0" i="0" u="none" strike="noStrike" cap="none">
                <a:solidFill>
                  <a:srgbClr val="000000"/>
                </a:solidFill>
                <a:latin typeface="Sniglet"/>
                <a:ea typeface="Sniglet"/>
                <a:cs typeface="Sniglet"/>
                <a:sym typeface="Sniglet"/>
              </a:rPr>
              <a:t>]</a:t>
            </a:r>
            <a:endParaRPr sz="1800" b="0" i="0" u="none" strike="noStrike" cap="none">
              <a:solidFill>
                <a:srgbClr val="3D4965"/>
              </a:solidFill>
              <a:latin typeface="Sniglet"/>
              <a:ea typeface="Sniglet"/>
              <a:cs typeface="Sniglet"/>
              <a:sym typeface="Snigle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94"/>
        <p:cNvGrpSpPr/>
        <p:nvPr/>
      </p:nvGrpSpPr>
      <p:grpSpPr>
        <a:xfrm>
          <a:off x="0" y="0"/>
          <a:ext cx="0" cy="0"/>
          <a:chOff x="0" y="0"/>
          <a:chExt cx="0" cy="0"/>
        </a:xfrm>
      </p:grpSpPr>
      <p:sp>
        <p:nvSpPr>
          <p:cNvPr id="595" name="Google Shape;595;p10"/>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3D4965"/>
                </a:solidFill>
                <a:latin typeface="Dosis"/>
                <a:ea typeface="Dosis"/>
                <a:cs typeface="Dosis"/>
                <a:sym typeface="Dosis"/>
              </a:rPr>
              <a:t>FLDOE EduData </a:t>
            </a:r>
            <a:r>
              <a:rPr lang="en" sz="1600" b="0" i="0" u="none" strike="noStrike" cap="none">
                <a:solidFill>
                  <a:srgbClr val="3D4965"/>
                </a:solidFill>
                <a:latin typeface="Dosis"/>
                <a:ea typeface="Dosis"/>
                <a:cs typeface="Dosis"/>
                <a:sym typeface="Dosis"/>
              </a:rPr>
              <a:t>provides parents and the community with important information about each public school. </a:t>
            </a:r>
            <a:endParaRPr sz="1600" b="0" i="0" u="none" strike="noStrike" cap="none">
              <a:solidFill>
                <a:srgbClr val="3D4965"/>
              </a:solidFill>
              <a:latin typeface="Dosis"/>
              <a:ea typeface="Dosis"/>
              <a:cs typeface="Dosis"/>
              <a:sym typeface="Dosis"/>
            </a:endParaRPr>
          </a:p>
          <a:p>
            <a:pPr marL="457200" marR="0" lvl="0" indent="-330200" algn="l" rtl="0">
              <a:lnSpc>
                <a:spcPct val="100000"/>
              </a:lnSpc>
              <a:spcBef>
                <a:spcPts val="100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School Grade;</a:t>
            </a:r>
            <a:endParaRPr sz="1400" b="0" i="0" u="none" strike="noStrike" cap="none">
              <a:solidFill>
                <a:srgbClr val="000000"/>
              </a:solidFill>
              <a:latin typeface="Arial"/>
              <a:ea typeface="Arial"/>
              <a:cs typeface="Arial"/>
              <a:sym typeface="Arial"/>
            </a:endParaRPr>
          </a:p>
          <a:p>
            <a:pPr marL="457200" marR="0" lvl="0" indent="-330200" algn="l" rtl="0">
              <a:lnSpc>
                <a:spcPct val="100000"/>
              </a:lnSpc>
              <a:spcBef>
                <a:spcPts val="100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Population and Enrollment; </a:t>
            </a:r>
            <a:endParaRPr sz="1600" b="0" i="0" u="none" strike="noStrike" cap="none">
              <a:solidFill>
                <a:srgbClr val="3D4965"/>
              </a:solidFill>
              <a:latin typeface="Dosis"/>
              <a:ea typeface="Dosis"/>
              <a:cs typeface="Dosis"/>
              <a:sym typeface="Dosis"/>
            </a:endParaRPr>
          </a:p>
          <a:p>
            <a:pPr marL="457200" marR="0" lvl="0" indent="-330200" algn="l" rtl="0">
              <a:lnSpc>
                <a:spcPct val="100000"/>
              </a:lnSpc>
              <a:spcBef>
                <a:spcPts val="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Academic Achievement, Growth, and Participation;</a:t>
            </a:r>
            <a:endParaRPr sz="1600" b="0" i="0" u="none" strike="noStrike" cap="none">
              <a:solidFill>
                <a:srgbClr val="3D4965"/>
              </a:solidFill>
              <a:latin typeface="Dosis"/>
              <a:ea typeface="Dosis"/>
              <a:cs typeface="Dosis"/>
              <a:sym typeface="Dosis"/>
            </a:endParaRPr>
          </a:p>
          <a:p>
            <a:pPr marL="457200" marR="0" lvl="0" indent="-330200" algn="l" rtl="0">
              <a:lnSpc>
                <a:spcPct val="100000"/>
              </a:lnSpc>
              <a:spcBef>
                <a:spcPts val="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Acceleration;</a:t>
            </a:r>
            <a:endParaRPr sz="1600" b="0" i="0" u="none" strike="noStrike" cap="none">
              <a:solidFill>
                <a:srgbClr val="3D4965"/>
              </a:solidFill>
              <a:latin typeface="Dosis"/>
              <a:ea typeface="Dosis"/>
              <a:cs typeface="Dosis"/>
              <a:sym typeface="Dosis"/>
            </a:endParaRPr>
          </a:p>
          <a:p>
            <a:pPr marL="457200" marR="0" lvl="0" indent="-330200" algn="l" rtl="0">
              <a:lnSpc>
                <a:spcPct val="100000"/>
              </a:lnSpc>
              <a:spcBef>
                <a:spcPts val="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Graduation Rates; </a:t>
            </a:r>
            <a:endParaRPr sz="1600" b="0" i="0" u="none" strike="noStrike" cap="none">
              <a:solidFill>
                <a:srgbClr val="3D4965"/>
              </a:solidFill>
              <a:latin typeface="Dosis"/>
              <a:ea typeface="Dosis"/>
              <a:cs typeface="Dosis"/>
              <a:sym typeface="Dosis"/>
            </a:endParaRPr>
          </a:p>
          <a:p>
            <a:pPr marL="457200" marR="0" lvl="0" indent="-330200" algn="l" rtl="0">
              <a:lnSpc>
                <a:spcPct val="100000"/>
              </a:lnSpc>
              <a:spcBef>
                <a:spcPts val="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Equitable Access to Quality Educators; </a:t>
            </a:r>
            <a:endParaRPr sz="1600" b="0" i="0" u="none" strike="noStrike" cap="none">
              <a:solidFill>
                <a:srgbClr val="3D4965"/>
              </a:solidFill>
              <a:latin typeface="Dosis"/>
              <a:ea typeface="Dosis"/>
              <a:cs typeface="Dosis"/>
              <a:sym typeface="Dosis"/>
            </a:endParaRPr>
          </a:p>
          <a:p>
            <a:pPr marL="457200" marR="0" lvl="0" indent="-330200" algn="l" rtl="0">
              <a:lnSpc>
                <a:spcPct val="100000"/>
              </a:lnSpc>
              <a:spcBef>
                <a:spcPts val="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Long-term Goals and Interim Progress; and</a:t>
            </a:r>
            <a:endParaRPr sz="1600" b="0" i="0" u="none" strike="noStrike" cap="none">
              <a:solidFill>
                <a:srgbClr val="3D4965"/>
              </a:solidFill>
              <a:latin typeface="Dosis"/>
              <a:ea typeface="Dosis"/>
              <a:cs typeface="Dosis"/>
              <a:sym typeface="Dosis"/>
            </a:endParaRPr>
          </a:p>
          <a:p>
            <a:pPr marL="457200" marR="0" lvl="0" indent="-330200" algn="l" rtl="0">
              <a:lnSpc>
                <a:spcPct val="100000"/>
              </a:lnSpc>
              <a:spcBef>
                <a:spcPts val="0"/>
              </a:spcBef>
              <a:spcAft>
                <a:spcPts val="0"/>
              </a:spcAft>
              <a:buClr>
                <a:srgbClr val="1155CC"/>
              </a:buClr>
              <a:buSzPts val="1600"/>
              <a:buFont typeface="Dosis"/>
              <a:buChar char="❏"/>
            </a:pPr>
            <a:r>
              <a:rPr lang="en" sz="1600" b="0" i="0" u="none" strike="noStrike" cap="none">
                <a:solidFill>
                  <a:srgbClr val="3D4965"/>
                </a:solidFill>
                <a:latin typeface="Dosis"/>
                <a:ea typeface="Dosis"/>
                <a:cs typeface="Dosis"/>
                <a:sym typeface="Dosis"/>
              </a:rPr>
              <a:t>Per-Pupil Expenditures</a:t>
            </a:r>
            <a:endParaRPr sz="16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300"/>
              <a:buFont typeface="Arial"/>
              <a:buNone/>
            </a:pPr>
            <a:r>
              <a:rPr lang="en" sz="1300" b="1" i="0" u="none" strike="noStrike" cap="none">
                <a:solidFill>
                  <a:srgbClr val="3D4965"/>
                </a:solidFill>
                <a:latin typeface="Dosis"/>
                <a:ea typeface="Dosis"/>
                <a:cs typeface="Dosis"/>
                <a:sym typeface="Dosis"/>
              </a:rPr>
              <a:t>Available online at </a:t>
            </a:r>
            <a:br>
              <a:rPr lang="en" sz="1300" b="1" i="0" u="none" strike="noStrike" cap="none">
                <a:solidFill>
                  <a:srgbClr val="3D4965"/>
                </a:solidFill>
                <a:latin typeface="Dosis"/>
                <a:ea typeface="Dosis"/>
                <a:cs typeface="Dosis"/>
                <a:sym typeface="Dosis"/>
              </a:rPr>
            </a:br>
            <a:r>
              <a:rPr lang="en" sz="1300" b="1" i="0" u="sng" strike="noStrike" cap="none">
                <a:solidFill>
                  <a:schemeClr val="hlink"/>
                </a:solidFill>
                <a:latin typeface="Dosis"/>
                <a:ea typeface="Dosis"/>
                <a:cs typeface="Dosis"/>
                <a:sym typeface="Dosis"/>
                <a:hlinkClick r:id="rId4"/>
              </a:rPr>
              <a:t>https://edudata.fldoe.org/</a:t>
            </a: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596" name="Google Shape;596;p10"/>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3D4965"/>
                </a:solidFill>
                <a:latin typeface="Dosis"/>
                <a:ea typeface="Dosis"/>
                <a:cs typeface="Dosis"/>
                <a:sym typeface="Dosis"/>
              </a:rPr>
              <a:t>FLDOE EduData </a:t>
            </a:r>
            <a:r>
              <a:rPr lang="en" sz="1500" b="0" i="0" u="none" strike="noStrike" cap="none">
                <a:solidFill>
                  <a:srgbClr val="3D4965"/>
                </a:solidFill>
                <a:latin typeface="Dosis"/>
                <a:ea typeface="Dosis"/>
                <a:cs typeface="Dosis"/>
                <a:sym typeface="Dosis"/>
              </a:rPr>
              <a:t>proporciona a los padres y a la comunidad, información importante acerca de cada escuela pública.   </a:t>
            </a:r>
            <a:endParaRPr sz="1500" b="0" i="0" u="none" strike="noStrike" cap="none">
              <a:solidFill>
                <a:srgbClr val="3D4965"/>
              </a:solidFill>
              <a:latin typeface="Dosis"/>
              <a:ea typeface="Dosis"/>
              <a:cs typeface="Dosis"/>
              <a:sym typeface="Dosis"/>
            </a:endParaRPr>
          </a:p>
          <a:p>
            <a:pPr marL="457200" marR="0" lvl="0" indent="-323850" algn="l" rtl="0">
              <a:lnSpc>
                <a:spcPct val="100000"/>
              </a:lnSpc>
              <a:spcBef>
                <a:spcPts val="100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Grado Escolar; </a:t>
            </a:r>
            <a:endParaRPr sz="1500" b="0" i="0" u="none" strike="noStrike" cap="none">
              <a:solidFill>
                <a:srgbClr val="3D4965"/>
              </a:solidFill>
              <a:latin typeface="Dosis"/>
              <a:ea typeface="Dosis"/>
              <a:cs typeface="Dosis"/>
              <a:sym typeface="Dosis"/>
            </a:endParaRPr>
          </a:p>
          <a:p>
            <a:pPr marL="457200" marR="0" lvl="0" indent="-323850" algn="l" rtl="0">
              <a:lnSpc>
                <a:spcPct val="100000"/>
              </a:lnSpc>
              <a:spcBef>
                <a:spcPts val="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Población y Matrícula;</a:t>
            </a:r>
            <a:endParaRPr sz="1500" b="0" i="0" u="none" strike="noStrike" cap="none">
              <a:solidFill>
                <a:srgbClr val="3D4965"/>
              </a:solidFill>
              <a:latin typeface="Dosis"/>
              <a:ea typeface="Dosis"/>
              <a:cs typeface="Dosis"/>
              <a:sym typeface="Dosis"/>
            </a:endParaRPr>
          </a:p>
          <a:p>
            <a:pPr marL="457200" marR="0" lvl="0" indent="-323850" algn="l" rtl="0">
              <a:lnSpc>
                <a:spcPct val="100000"/>
              </a:lnSpc>
              <a:spcBef>
                <a:spcPts val="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Logros Académicos, Crecimiento y Participación;</a:t>
            </a:r>
            <a:endParaRPr sz="1500" b="0" i="0" u="none" strike="noStrike" cap="none">
              <a:solidFill>
                <a:srgbClr val="3D4965"/>
              </a:solidFill>
              <a:latin typeface="Dosis"/>
              <a:ea typeface="Dosis"/>
              <a:cs typeface="Dosis"/>
              <a:sym typeface="Dosis"/>
            </a:endParaRPr>
          </a:p>
          <a:p>
            <a:pPr marL="457200" marR="0" lvl="0" indent="-323850" algn="l" rtl="0">
              <a:lnSpc>
                <a:spcPct val="100000"/>
              </a:lnSpc>
              <a:spcBef>
                <a:spcPts val="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Aceleración; </a:t>
            </a:r>
            <a:endParaRPr sz="1500" b="0" i="0" u="none" strike="noStrike" cap="none">
              <a:solidFill>
                <a:srgbClr val="3D4965"/>
              </a:solidFill>
              <a:latin typeface="Dosis"/>
              <a:ea typeface="Dosis"/>
              <a:cs typeface="Dosis"/>
              <a:sym typeface="Dosis"/>
            </a:endParaRPr>
          </a:p>
          <a:p>
            <a:pPr marL="457200" marR="0" lvl="0" indent="-323850" algn="l" rtl="0">
              <a:lnSpc>
                <a:spcPct val="100000"/>
              </a:lnSpc>
              <a:spcBef>
                <a:spcPts val="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Tasas de Graduación;</a:t>
            </a:r>
            <a:endParaRPr sz="1500" b="0" i="0" u="none" strike="noStrike" cap="none">
              <a:solidFill>
                <a:srgbClr val="3D4965"/>
              </a:solidFill>
              <a:latin typeface="Dosis"/>
              <a:ea typeface="Dosis"/>
              <a:cs typeface="Dosis"/>
              <a:sym typeface="Dosis"/>
            </a:endParaRPr>
          </a:p>
          <a:p>
            <a:pPr marL="457200" marR="0" lvl="0" indent="-323850" algn="l" rtl="0">
              <a:lnSpc>
                <a:spcPct val="100000"/>
              </a:lnSpc>
              <a:spcBef>
                <a:spcPts val="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Acceso Equitativo a Educadores de Calidad;</a:t>
            </a:r>
            <a:endParaRPr sz="14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Metas a largo plazo y progreso intermedio</a:t>
            </a:r>
            <a:endParaRPr sz="14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Gastos por Alumno</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1155CC"/>
              </a:buClr>
              <a:buSzPts val="1500"/>
              <a:buFont typeface="Dosis"/>
              <a:buNone/>
            </a:pPr>
            <a:endParaRPr sz="1500" b="0" i="0" u="none" strike="noStrike" cap="none">
              <a:solidFill>
                <a:srgbClr val="3D4965"/>
              </a:solidFill>
              <a:latin typeface="Dosis"/>
              <a:ea typeface="Dosis"/>
              <a:cs typeface="Dosis"/>
              <a:sym typeface="Dosis"/>
            </a:endParaRPr>
          </a:p>
          <a:p>
            <a:pPr marL="13335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3D4965"/>
              </a:solidFill>
              <a:latin typeface="Dosis"/>
              <a:ea typeface="Dosis"/>
              <a:cs typeface="Dosis"/>
              <a:sym typeface="Dosis"/>
            </a:endParaRPr>
          </a:p>
          <a:p>
            <a:pPr marL="1333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3D4965"/>
              </a:solidFill>
              <a:latin typeface="Dosis"/>
              <a:ea typeface="Dosis"/>
              <a:cs typeface="Dosis"/>
              <a:sym typeface="Dosis"/>
            </a:endParaRPr>
          </a:p>
          <a:p>
            <a:pPr marL="13335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3D4965"/>
                </a:solidFill>
                <a:latin typeface="Dosis"/>
                <a:ea typeface="Dosis"/>
                <a:cs typeface="Dosis"/>
                <a:sym typeface="Dosis"/>
              </a:rPr>
              <a:t>Disponible en línea en </a:t>
            </a:r>
            <a:endParaRPr sz="1200" b="1" i="0" u="none" strike="noStrike" cap="none">
              <a:solidFill>
                <a:srgbClr val="3D4965"/>
              </a:solidFill>
              <a:latin typeface="Dosis"/>
              <a:ea typeface="Dosis"/>
              <a:cs typeface="Dosis"/>
              <a:sym typeface="Dosis"/>
            </a:endParaRPr>
          </a:p>
          <a:p>
            <a:pPr marL="133350" marR="0" lvl="0" indent="0" algn="l"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Dosis"/>
                <a:ea typeface="Dosis"/>
                <a:cs typeface="Dosis"/>
                <a:sym typeface="Dosis"/>
                <a:hlinkClick r:id="rId4"/>
              </a:rPr>
              <a:t>https://edudata.fldoe.org/</a:t>
            </a:r>
            <a:br>
              <a:rPr lang="en" sz="1700" b="0" i="0" u="none" strike="noStrike" cap="none">
                <a:solidFill>
                  <a:srgbClr val="000000"/>
                </a:solidFill>
                <a:latin typeface="Dosis"/>
                <a:ea typeface="Dosis"/>
                <a:cs typeface="Dosis"/>
                <a:sym typeface="Dosis"/>
              </a:rPr>
            </a:br>
            <a:br>
              <a:rPr lang="en" sz="1700" b="0" i="0" u="none" strike="noStrike" cap="none">
                <a:solidFill>
                  <a:srgbClr val="000000"/>
                </a:solidFill>
                <a:latin typeface="Dosis"/>
                <a:ea typeface="Dosis"/>
                <a:cs typeface="Dosis"/>
                <a:sym typeface="Dosis"/>
              </a:rPr>
            </a:br>
            <a:endParaRPr sz="1700" b="0" i="0" u="none" strike="noStrike" cap="none">
              <a:solidFill>
                <a:srgbClr val="000000"/>
              </a:solidFill>
              <a:latin typeface="Dosis"/>
              <a:ea typeface="Dosis"/>
              <a:cs typeface="Dosis"/>
              <a:sym typeface="Dosis"/>
            </a:endParaRPr>
          </a:p>
        </p:txBody>
      </p:sp>
      <p:sp>
        <p:nvSpPr>
          <p:cNvPr id="597" name="Google Shape;597;p10"/>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Boletín de Calificaciones de la Escuela</a:t>
            </a:r>
            <a:endParaRPr sz="2400">
              <a:solidFill>
                <a:srgbClr val="3D4965"/>
              </a:solidFill>
            </a:endParaRPr>
          </a:p>
        </p:txBody>
      </p:sp>
      <p:sp>
        <p:nvSpPr>
          <p:cNvPr id="598" name="Google Shape;598;p10"/>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500">
                <a:solidFill>
                  <a:srgbClr val="3D4965"/>
                </a:solidFill>
              </a:rPr>
              <a:t>School Report Card</a:t>
            </a:r>
            <a:endParaRPr sz="2500">
              <a:solidFill>
                <a:srgbClr val="3D496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11"/>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Florida’s academic content standards establish high expectations for all students.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Florida’s BEST Standards identify what your child needs to know and be able to do in all content areas.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The standards form the framework of everything taught at school.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Information located at: </a:t>
            </a:r>
            <a:r>
              <a:rPr lang="en" sz="1800" b="0" i="0" u="sng" strike="noStrike" cap="none">
                <a:solidFill>
                  <a:schemeClr val="hlink"/>
                </a:solidFill>
                <a:latin typeface="Dosis"/>
                <a:ea typeface="Dosis"/>
                <a:cs typeface="Dosis"/>
                <a:sym typeface="Dosis"/>
                <a:hlinkClick r:id="rId4"/>
              </a:rPr>
              <a:t>https://www.cpalms.org/Standards/BEST_Standards.aspx</a:t>
            </a: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604" name="Google Shape;604;p11"/>
          <p:cNvSpPr txBox="1"/>
          <p:nvPr/>
        </p:nvSpPr>
        <p:spPr>
          <a:xfrm>
            <a:off x="4642950" y="935425"/>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Los Estándares de Contenido Académico de la Florida establecen grandes expectativas para todos los estudiantes.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Los estándares BEST de Florida identifican lo que su hijo necesita saber y poder hacer en todas las áreas de contenido.</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Los estándares forman el marco de todo lo que se enseña en la escuela.</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Puede obtener más información en: </a:t>
            </a:r>
            <a:r>
              <a:rPr lang="en" sz="1800" b="0" i="0" u="sng" strike="noStrike" cap="none">
                <a:solidFill>
                  <a:srgbClr val="1155CC"/>
                </a:solidFill>
                <a:latin typeface="Dosis"/>
                <a:ea typeface="Dosis"/>
                <a:cs typeface="Dosis"/>
                <a:sym typeface="Dosis"/>
                <a:hlinkClick r:id="rId4">
                  <a:extLst>
                    <a:ext uri="{A12FA001-AC4F-418D-AE19-62706E023703}">
                      <ahyp:hlinkClr xmlns:ahyp="http://schemas.microsoft.com/office/drawing/2018/hyperlinkcolor" val="tx"/>
                    </a:ext>
                  </a:extLst>
                </a:hlinkClick>
              </a:rPr>
              <a:t>https://www.cpalms.org/Standards/BEST_Standards.aspx</a:t>
            </a:r>
            <a:br>
              <a:rPr lang="en" sz="1700" b="0" i="0" u="none" strike="noStrike" cap="none">
                <a:solidFill>
                  <a:srgbClr val="3D4965"/>
                </a:solidFill>
                <a:latin typeface="Dosis"/>
                <a:ea typeface="Dosis"/>
                <a:cs typeface="Dosis"/>
                <a:sym typeface="Dosis"/>
              </a:rPr>
            </a:br>
            <a:br>
              <a:rPr lang="en" sz="1700" b="0" i="0" u="none" strike="noStrike" cap="none">
                <a:solidFill>
                  <a:srgbClr val="000000"/>
                </a:solidFill>
                <a:latin typeface="Dosis"/>
                <a:ea typeface="Dosis"/>
                <a:cs typeface="Dosis"/>
                <a:sym typeface="Dosis"/>
              </a:rPr>
            </a:br>
            <a:endParaRPr sz="1700" b="0" i="0" u="none" strike="noStrike" cap="none">
              <a:solidFill>
                <a:srgbClr val="000000"/>
              </a:solidFill>
              <a:latin typeface="Dosis"/>
              <a:ea typeface="Dosis"/>
              <a:cs typeface="Dosis"/>
              <a:sym typeface="Dosis"/>
            </a:endParaRPr>
          </a:p>
        </p:txBody>
      </p:sp>
      <p:sp>
        <p:nvSpPr>
          <p:cNvPr id="605" name="Google Shape;605;p11"/>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 sz="3100">
                <a:solidFill>
                  <a:srgbClr val="3D4965"/>
                </a:solidFill>
              </a:rPr>
              <a:t>Estándares Educativos</a:t>
            </a:r>
            <a:endParaRPr sz="3100">
              <a:solidFill>
                <a:srgbClr val="3D4965"/>
              </a:solidFill>
            </a:endParaRPr>
          </a:p>
        </p:txBody>
      </p:sp>
      <p:sp>
        <p:nvSpPr>
          <p:cNvPr id="606" name="Google Shape;606;p11"/>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 sz="3100">
                <a:solidFill>
                  <a:srgbClr val="3D4965"/>
                </a:solidFill>
              </a:rPr>
              <a:t>Educational Standards</a:t>
            </a:r>
            <a:endParaRPr sz="3100">
              <a:solidFill>
                <a:srgbClr val="3D496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10"/>
        <p:cNvGrpSpPr/>
        <p:nvPr/>
      </p:nvGrpSpPr>
      <p:grpSpPr>
        <a:xfrm>
          <a:off x="0" y="0"/>
          <a:ext cx="0" cy="0"/>
          <a:chOff x="0" y="0"/>
          <a:chExt cx="0" cy="0"/>
        </a:xfrm>
      </p:grpSpPr>
      <p:sp>
        <p:nvSpPr>
          <p:cNvPr id="611" name="Google Shape;611;p12"/>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1155CC"/>
              </a:buClr>
              <a:buSzPts val="2000"/>
              <a:buFont typeface="Dosis"/>
              <a:buChar char="❏"/>
            </a:pPr>
            <a:r>
              <a:rPr lang="en" sz="1600" b="0" i="0" u="none" strike="noStrike" cap="none">
                <a:solidFill>
                  <a:schemeClr val="dk1"/>
                </a:solidFill>
                <a:latin typeface="Dosis"/>
                <a:ea typeface="Dosis"/>
                <a:cs typeface="Dosis"/>
                <a:sym typeface="Dosis"/>
              </a:rPr>
              <a:t>Renaissance STAR Assessment for grades VPK-2 in Early Literacy, Reading, and Math</a:t>
            </a:r>
            <a:endParaRPr sz="1400" b="0" i="0" u="none" strike="noStrike" cap="none">
              <a:solidFill>
                <a:srgbClr val="000000"/>
              </a:solidFill>
              <a:latin typeface="Arial"/>
              <a:ea typeface="Arial"/>
              <a:cs typeface="Arial"/>
              <a:sym typeface="Arial"/>
            </a:endParaRPr>
          </a:p>
          <a:p>
            <a:pPr marL="1016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Dosis"/>
              <a:ea typeface="Dosis"/>
              <a:cs typeface="Dosis"/>
              <a:sym typeface="Dosis"/>
            </a:endParaRPr>
          </a:p>
          <a:p>
            <a:pPr marL="457200" marR="0" lvl="0" indent="-355600" algn="l" rtl="0">
              <a:lnSpc>
                <a:spcPct val="100000"/>
              </a:lnSpc>
              <a:spcBef>
                <a:spcPts val="0"/>
              </a:spcBef>
              <a:spcAft>
                <a:spcPts val="0"/>
              </a:spcAft>
              <a:buClr>
                <a:srgbClr val="1155CC"/>
              </a:buClr>
              <a:buSzPts val="2000"/>
              <a:buFont typeface="Dosis"/>
              <a:buChar char="❏"/>
            </a:pPr>
            <a:r>
              <a:rPr lang="en" sz="1600" b="0" i="0" u="none" strike="noStrike" cap="none">
                <a:solidFill>
                  <a:schemeClr val="dk1"/>
                </a:solidFill>
                <a:latin typeface="Dosis"/>
                <a:ea typeface="Dosis"/>
                <a:cs typeface="Dosis"/>
                <a:sym typeface="Dosis"/>
              </a:rPr>
              <a:t>Florida Assessment of Student Thinking (FAST) for grades 3-10 ELA Reading and grades 3-8 mathematics administered 3 times a year. </a:t>
            </a:r>
            <a:endParaRPr sz="1600" b="0" i="0" u="none" strike="noStrike" cap="none">
              <a:solidFill>
                <a:schemeClr val="dk1"/>
              </a:solidFill>
              <a:latin typeface="Dosis"/>
              <a:ea typeface="Dosis"/>
              <a:cs typeface="Dosis"/>
              <a:sym typeface="Dosis"/>
            </a:endParaRPr>
          </a:p>
          <a:p>
            <a:pPr marL="457200" marR="0" lvl="0" indent="-355600" algn="l" rtl="0">
              <a:lnSpc>
                <a:spcPct val="100000"/>
              </a:lnSpc>
              <a:spcBef>
                <a:spcPts val="1000"/>
              </a:spcBef>
              <a:spcAft>
                <a:spcPts val="0"/>
              </a:spcAft>
              <a:buClr>
                <a:srgbClr val="1155CC"/>
              </a:buClr>
              <a:buSzPts val="2000"/>
              <a:buFont typeface="Dosis"/>
              <a:buChar char="❏"/>
            </a:pPr>
            <a:r>
              <a:rPr lang="en" sz="1600" b="0" i="0" u="none" strike="noStrike" cap="none">
                <a:solidFill>
                  <a:schemeClr val="dk1"/>
                </a:solidFill>
                <a:latin typeface="Dosis"/>
                <a:ea typeface="Dosis"/>
                <a:cs typeface="Dosis"/>
                <a:sym typeface="Dosis"/>
              </a:rPr>
              <a:t>End of Course Assessments (EOC) in high school for Algebra 1, Geometry, Biology, US History, and Civics </a:t>
            </a:r>
            <a:endParaRPr sz="1400" b="0" i="0" u="none" strike="noStrike" cap="none">
              <a:solidFill>
                <a:srgbClr val="000000"/>
              </a:solidFill>
              <a:latin typeface="Arial"/>
              <a:ea typeface="Arial"/>
              <a:cs typeface="Arial"/>
              <a:sym typeface="Arial"/>
            </a:endParaRPr>
          </a:p>
          <a:p>
            <a:pPr marL="457200" marR="0" lvl="0" indent="-355600" algn="l" rtl="0">
              <a:lnSpc>
                <a:spcPct val="100000"/>
              </a:lnSpc>
              <a:spcBef>
                <a:spcPts val="1000"/>
              </a:spcBef>
              <a:spcAft>
                <a:spcPts val="0"/>
              </a:spcAft>
              <a:buClr>
                <a:srgbClr val="1155CC"/>
              </a:buClr>
              <a:buSzPts val="2000"/>
              <a:buFont typeface="Dosis"/>
              <a:buChar char="❏"/>
            </a:pPr>
            <a:r>
              <a:rPr lang="en" sz="1600" b="0" i="0" u="none" strike="noStrike" cap="none">
                <a:solidFill>
                  <a:schemeClr val="dk1"/>
                </a:solidFill>
                <a:latin typeface="Dosis"/>
                <a:ea typeface="Dosis"/>
                <a:cs typeface="Dosis"/>
                <a:sym typeface="Dosis"/>
              </a:rPr>
              <a:t>NWEA Science (grades 3-8)</a:t>
            </a:r>
            <a:endParaRPr sz="1600" b="0" i="0" u="none" strike="noStrike" cap="none">
              <a:solidFill>
                <a:schemeClr val="dk1"/>
              </a:solidFill>
              <a:latin typeface="Dosis"/>
              <a:ea typeface="Dosis"/>
              <a:cs typeface="Dosis"/>
              <a:sym typeface="Dosis"/>
            </a:endParaRPr>
          </a:p>
          <a:p>
            <a:pPr marL="457200" marR="0" lvl="0" indent="-355600" algn="l" rtl="0">
              <a:lnSpc>
                <a:spcPct val="100000"/>
              </a:lnSpc>
              <a:spcBef>
                <a:spcPts val="1000"/>
              </a:spcBef>
              <a:spcAft>
                <a:spcPts val="0"/>
              </a:spcAft>
              <a:buClr>
                <a:srgbClr val="1155CC"/>
              </a:buClr>
              <a:buSzPts val="2000"/>
              <a:buFont typeface="Dosis"/>
              <a:buChar char="❏"/>
            </a:pPr>
            <a:r>
              <a:rPr lang="en" sz="1600" b="0" i="0" u="none" strike="noStrike" cap="none">
                <a:solidFill>
                  <a:schemeClr val="dk1"/>
                </a:solidFill>
                <a:latin typeface="Dosis"/>
                <a:ea typeface="Dosis"/>
                <a:cs typeface="Dosis"/>
                <a:sym typeface="Dosis"/>
              </a:rPr>
              <a:t>STAR Reading and Math (grades 3-5)</a:t>
            </a:r>
            <a:br>
              <a:rPr lang="en" sz="1400" b="0" i="0" u="none" strike="noStrike" cap="none">
                <a:solidFill>
                  <a:srgbClr val="3D4965"/>
                </a:solidFill>
                <a:latin typeface="Dosis"/>
                <a:ea typeface="Dosis"/>
                <a:cs typeface="Dosis"/>
                <a:sym typeface="Dosis"/>
              </a:rPr>
            </a:br>
            <a:br>
              <a:rPr lang="en" sz="1400" b="0" i="0" u="none" strike="noStrike" cap="none">
                <a:solidFill>
                  <a:srgbClr val="3D4965"/>
                </a:solidFill>
                <a:latin typeface="Dosis"/>
                <a:ea typeface="Dosis"/>
                <a:cs typeface="Dosis"/>
                <a:sym typeface="Dosis"/>
              </a:rPr>
            </a:br>
            <a:br>
              <a:rPr lang="en" sz="1400" b="0" i="0" u="none" strike="noStrike" cap="none">
                <a:solidFill>
                  <a:srgbClr val="3D4965"/>
                </a:solidFill>
                <a:latin typeface="Dosis"/>
                <a:ea typeface="Dosis"/>
                <a:cs typeface="Dosis"/>
                <a:sym typeface="Dosis"/>
              </a:rPr>
            </a:br>
            <a:br>
              <a:rPr lang="en" sz="1400" b="0" i="0" u="none" strike="noStrike" cap="none">
                <a:solidFill>
                  <a:srgbClr val="3C78D8"/>
                </a:solidFill>
                <a:latin typeface="Dosis"/>
                <a:ea typeface="Dosis"/>
                <a:cs typeface="Dosis"/>
                <a:sym typeface="Dosis"/>
              </a:rPr>
            </a:br>
            <a:endParaRPr sz="14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05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050"/>
              <a:buFont typeface="Arial"/>
              <a:buNone/>
            </a:pPr>
            <a:endParaRPr sz="1050" b="0" i="0" u="none" strike="noStrike" cap="none">
              <a:solidFill>
                <a:srgbClr val="3D4965"/>
              </a:solidFill>
              <a:latin typeface="Dosis"/>
              <a:ea typeface="Dosis"/>
              <a:cs typeface="Dosis"/>
              <a:sym typeface="Dosis"/>
            </a:endParaRPr>
          </a:p>
        </p:txBody>
      </p:sp>
      <p:sp>
        <p:nvSpPr>
          <p:cNvPr id="612" name="Google Shape;612;p12"/>
          <p:cNvSpPr txBox="1"/>
          <p:nvPr/>
        </p:nvSpPr>
        <p:spPr>
          <a:xfrm>
            <a:off x="4642950" y="935425"/>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1155CC"/>
              </a:buClr>
              <a:buSzPts val="2000"/>
              <a:buFont typeface="Arial"/>
              <a:buChar char="❏"/>
            </a:pPr>
            <a:r>
              <a:rPr lang="en" sz="1600" b="0" i="0" u="none" strike="noStrike" cap="none">
                <a:solidFill>
                  <a:schemeClr val="dk1"/>
                </a:solidFill>
                <a:latin typeface="Dosis"/>
                <a:ea typeface="Dosis"/>
                <a:cs typeface="Dosis"/>
                <a:sym typeface="Dosis"/>
              </a:rPr>
              <a:t>Evaluación Renaissance STAR para los grados VPK-2 en alfabetización temprana, lectura y matemáticas</a:t>
            </a:r>
            <a:endParaRPr sz="1400" b="0" i="0" u="none" strike="noStrike" cap="none">
              <a:solidFill>
                <a:srgbClr val="000000"/>
              </a:solidFill>
              <a:latin typeface="Arial"/>
              <a:ea typeface="Arial"/>
              <a:cs typeface="Arial"/>
              <a:sym typeface="Arial"/>
            </a:endParaRPr>
          </a:p>
          <a:p>
            <a:pPr marL="10160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Dosis"/>
              <a:ea typeface="Dosis"/>
              <a:cs typeface="Dosis"/>
              <a:sym typeface="Dosis"/>
            </a:endParaRPr>
          </a:p>
          <a:p>
            <a:pPr marL="457200" marR="0" lvl="0" indent="-355600" algn="l" rtl="0">
              <a:lnSpc>
                <a:spcPct val="100000"/>
              </a:lnSpc>
              <a:spcBef>
                <a:spcPts val="0"/>
              </a:spcBef>
              <a:spcAft>
                <a:spcPts val="0"/>
              </a:spcAft>
              <a:buClr>
                <a:srgbClr val="1155CC"/>
              </a:buClr>
              <a:buSzPts val="2000"/>
              <a:buFont typeface="Arial"/>
              <a:buChar char="❏"/>
            </a:pPr>
            <a:r>
              <a:rPr lang="en" sz="1600" b="0" i="0" u="none" strike="noStrike" cap="none">
                <a:solidFill>
                  <a:schemeClr val="dk1"/>
                </a:solidFill>
                <a:latin typeface="Dosis"/>
                <a:ea typeface="Dosis"/>
                <a:cs typeface="Dosis"/>
                <a:sym typeface="Dosis"/>
              </a:rPr>
              <a:t>Florida Assessment of Student Thinking (FAST) para lectura ELA de los grados 3-10 y matemáticas de los grados 3-8 administrada 3 veces al año.</a:t>
            </a:r>
            <a:endParaRPr sz="1400" b="0" i="0" u="none" strike="noStrike" cap="none">
              <a:solidFill>
                <a:srgbClr val="000000"/>
              </a:solidFill>
              <a:latin typeface="Arial"/>
              <a:ea typeface="Arial"/>
              <a:cs typeface="Arial"/>
              <a:sym typeface="Arial"/>
            </a:endParaRPr>
          </a:p>
          <a:p>
            <a:pPr marL="1016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Dosis"/>
              <a:ea typeface="Dosis"/>
              <a:cs typeface="Dosis"/>
              <a:sym typeface="Dosis"/>
            </a:endParaRPr>
          </a:p>
          <a:p>
            <a:pPr marL="457200" marR="0" lvl="0" indent="-355600" algn="l" rtl="0">
              <a:lnSpc>
                <a:spcPct val="100000"/>
              </a:lnSpc>
              <a:spcBef>
                <a:spcPts val="0"/>
              </a:spcBef>
              <a:spcAft>
                <a:spcPts val="0"/>
              </a:spcAft>
              <a:buClr>
                <a:srgbClr val="1155CC"/>
              </a:buClr>
              <a:buSzPts val="2000"/>
              <a:buFont typeface="Arial"/>
              <a:buChar char="❏"/>
            </a:pPr>
            <a:r>
              <a:rPr lang="en" sz="1600" b="0" i="0" u="none" strike="noStrike" cap="none">
                <a:solidFill>
                  <a:schemeClr val="dk1"/>
                </a:solidFill>
                <a:latin typeface="Dosis"/>
                <a:ea typeface="Dosis"/>
                <a:cs typeface="Dosis"/>
                <a:sym typeface="Dosis"/>
              </a:rPr>
              <a:t>Evaluaciones de fin de curso (EOC) en la escuela secundaria para Álgebra 1, Geometría, Biología, Historia de U.S. y Educación cívica</a:t>
            </a:r>
            <a:endParaRPr sz="1400" b="0" i="0" u="none" strike="noStrike" cap="none">
              <a:solidFill>
                <a:srgbClr val="000000"/>
              </a:solidFill>
              <a:latin typeface="Arial"/>
              <a:ea typeface="Arial"/>
              <a:cs typeface="Arial"/>
              <a:sym typeface="Arial"/>
            </a:endParaRPr>
          </a:p>
          <a:p>
            <a:pPr marL="1016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Dosis"/>
              <a:ea typeface="Dosis"/>
              <a:cs typeface="Dosis"/>
              <a:sym typeface="Dosis"/>
            </a:endParaRPr>
          </a:p>
          <a:p>
            <a:pPr marL="457200" marR="0" lvl="0" indent="-355600" algn="l" rtl="0">
              <a:lnSpc>
                <a:spcPct val="100000"/>
              </a:lnSpc>
              <a:spcBef>
                <a:spcPts val="0"/>
              </a:spcBef>
              <a:spcAft>
                <a:spcPts val="0"/>
              </a:spcAft>
              <a:buClr>
                <a:srgbClr val="1155CC"/>
              </a:buClr>
              <a:buSzPts val="2000"/>
              <a:buFont typeface="Arial"/>
              <a:buChar char="❏"/>
            </a:pPr>
            <a:r>
              <a:rPr lang="en" sz="1600" b="0" i="0" u="none" strike="noStrike" cap="none">
                <a:solidFill>
                  <a:schemeClr val="dk1"/>
                </a:solidFill>
                <a:latin typeface="Dosis"/>
                <a:ea typeface="Dosis"/>
                <a:cs typeface="Dosis"/>
                <a:sym typeface="Dosis"/>
              </a:rPr>
              <a:t>Ciencias NWEA (grados 3-8)</a:t>
            </a:r>
            <a:endParaRPr sz="1400" b="0" i="0" u="none" strike="noStrike" cap="none">
              <a:solidFill>
                <a:srgbClr val="000000"/>
              </a:solidFill>
              <a:latin typeface="Arial"/>
              <a:ea typeface="Arial"/>
              <a:cs typeface="Arial"/>
              <a:sym typeface="Arial"/>
            </a:endParaRPr>
          </a:p>
          <a:p>
            <a:pPr marL="1016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Dosis"/>
              <a:ea typeface="Dosis"/>
              <a:cs typeface="Dosis"/>
              <a:sym typeface="Dosis"/>
            </a:endParaRPr>
          </a:p>
          <a:p>
            <a:pPr marL="457200" marR="0" lvl="0" indent="-355600" algn="l" rtl="0">
              <a:lnSpc>
                <a:spcPct val="100000"/>
              </a:lnSpc>
              <a:spcBef>
                <a:spcPts val="0"/>
              </a:spcBef>
              <a:spcAft>
                <a:spcPts val="0"/>
              </a:spcAft>
              <a:buClr>
                <a:srgbClr val="1155CC"/>
              </a:buClr>
              <a:buSzPts val="2000"/>
              <a:buFont typeface="Arial"/>
              <a:buChar char="❏"/>
            </a:pPr>
            <a:r>
              <a:rPr lang="en" sz="1600" b="0" i="0" u="none" strike="noStrike" cap="none">
                <a:solidFill>
                  <a:schemeClr val="dk1"/>
                </a:solidFill>
                <a:latin typeface="Dosis"/>
                <a:ea typeface="Dosis"/>
                <a:cs typeface="Dosis"/>
                <a:sym typeface="Dosis"/>
              </a:rPr>
              <a:t>STAR Lectura y Matemáticas (grados 3-5)</a:t>
            </a:r>
            <a:endParaRPr sz="1600" b="0" i="0" u="none" strike="noStrike" cap="none">
              <a:solidFill>
                <a:schemeClr val="dk1"/>
              </a:solidFill>
              <a:latin typeface="Dosis"/>
              <a:ea typeface="Dosis"/>
              <a:cs typeface="Dosis"/>
              <a:sym typeface="Dosis"/>
            </a:endParaRPr>
          </a:p>
          <a:p>
            <a:pPr marL="457200" marR="0" lvl="0" indent="-228600" algn="l" rtl="0">
              <a:lnSpc>
                <a:spcPct val="100000"/>
              </a:lnSpc>
              <a:spcBef>
                <a:spcPts val="0"/>
              </a:spcBef>
              <a:spcAft>
                <a:spcPts val="0"/>
              </a:spcAft>
              <a:buClr>
                <a:srgbClr val="1155CC"/>
              </a:buClr>
              <a:buSzPts val="2000"/>
              <a:buFont typeface="Arial"/>
              <a:buNone/>
            </a:pPr>
            <a:endParaRPr sz="2000" b="0" i="0" u="none" strike="noStrike" cap="none">
              <a:solidFill>
                <a:srgbClr val="FF0000"/>
              </a:solidFill>
              <a:latin typeface="Dosis"/>
              <a:ea typeface="Dosis"/>
              <a:cs typeface="Dosis"/>
              <a:sym typeface="Dosis"/>
            </a:endParaRPr>
          </a:p>
        </p:txBody>
      </p:sp>
      <p:sp>
        <p:nvSpPr>
          <p:cNvPr id="613" name="Google Shape;613;p12"/>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300">
                <a:solidFill>
                  <a:srgbClr val="3D4965"/>
                </a:solidFill>
              </a:rPr>
              <a:t>Evaluando el Éxito Del Estudiante</a:t>
            </a:r>
            <a:endParaRPr sz="2300">
              <a:solidFill>
                <a:srgbClr val="3D4965"/>
              </a:solidFill>
            </a:endParaRPr>
          </a:p>
        </p:txBody>
      </p:sp>
      <p:sp>
        <p:nvSpPr>
          <p:cNvPr id="614" name="Google Shape;614;p12"/>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500">
                <a:solidFill>
                  <a:srgbClr val="3D4965"/>
                </a:solidFill>
              </a:rPr>
              <a:t>Measuring Student Success</a:t>
            </a:r>
            <a:endParaRPr sz="2500">
              <a:solidFill>
                <a:srgbClr val="3D496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18"/>
        <p:cNvGrpSpPr/>
        <p:nvPr/>
      </p:nvGrpSpPr>
      <p:grpSpPr>
        <a:xfrm>
          <a:off x="0" y="0"/>
          <a:ext cx="0" cy="0"/>
          <a:chOff x="0" y="0"/>
          <a:chExt cx="0" cy="0"/>
        </a:xfrm>
      </p:grpSpPr>
      <p:sp>
        <p:nvSpPr>
          <p:cNvPr id="619" name="Google Shape;619;p13"/>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1"/>
                </a:solidFill>
                <a:latin typeface="Dosis"/>
                <a:ea typeface="Dosis"/>
                <a:cs typeface="Dosis"/>
                <a:sym typeface="Dosis"/>
              </a:rPr>
              <a:t>PM1: August 10-September 20, 2023</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Early Literacy VPK, K, &amp; 1</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Reading grade  2</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Math grades 1 &amp; 2</a:t>
            </a:r>
            <a:endParaRPr>
              <a:solidFill>
                <a:schemeClr val="dk1"/>
              </a:solidFill>
            </a:endParaRPr>
          </a:p>
          <a:p>
            <a:pPr marL="0" lvl="0" indent="0" algn="l" rtl="0">
              <a:spcBef>
                <a:spcPts val="0"/>
              </a:spcBef>
              <a:spcAft>
                <a:spcPts val="0"/>
              </a:spcAft>
              <a:buNone/>
            </a:pPr>
            <a:endParaRPr sz="1800" b="1">
              <a:solidFill>
                <a:srgbClr val="3D4965"/>
              </a:solidFill>
              <a:latin typeface="Dosis"/>
              <a:ea typeface="Dosis"/>
              <a:cs typeface="Dosis"/>
              <a:sym typeface="Dosis"/>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 2: December 4-22, 2023</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Early Literacy VPK &amp; K</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Reading grades 1 &amp; 2</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Math grades 1 &amp; 2</a:t>
            </a:r>
            <a:endParaRPr>
              <a:solidFill>
                <a:schemeClr val="dk1"/>
              </a:solidFill>
            </a:endParaRPr>
          </a:p>
          <a:p>
            <a:pPr marL="0" lvl="0" indent="0" algn="l" rtl="0">
              <a:spcBef>
                <a:spcPts val="0"/>
              </a:spcBef>
              <a:spcAft>
                <a:spcPts val="0"/>
              </a:spcAft>
              <a:buNone/>
            </a:pPr>
            <a:endParaRPr sz="1800" b="1" u="sng">
              <a:solidFill>
                <a:schemeClr val="dk1"/>
              </a:solidFill>
              <a:latin typeface="Dosis"/>
              <a:ea typeface="Dosis"/>
              <a:cs typeface="Dosis"/>
              <a:sym typeface="Dosis"/>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PM3: May 1-24, 2024</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Early Literacy VPK &amp; K</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Reading grades 1 &amp; 2</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rgbClr val="3D4965"/>
                </a:solidFill>
                <a:latin typeface="Dosis"/>
                <a:ea typeface="Dosis"/>
                <a:cs typeface="Dosis"/>
                <a:sym typeface="Dosis"/>
              </a:rPr>
              <a:t>STAR Math grades 1 &amp; 2</a:t>
            </a:r>
            <a:endParaRPr>
              <a:solidFill>
                <a:schemeClr val="dk1"/>
              </a:solidFill>
            </a:endParaRPr>
          </a:p>
          <a:p>
            <a:pPr marL="457200" marR="0" lvl="0" indent="0" algn="l" rtl="0">
              <a:lnSpc>
                <a:spcPct val="100000"/>
              </a:lnSpc>
              <a:spcBef>
                <a:spcPts val="0"/>
              </a:spcBef>
              <a:spcAft>
                <a:spcPts val="0"/>
              </a:spcAft>
              <a:buNone/>
            </a:pPr>
            <a:endParaRPr sz="1800" b="1" u="sng">
              <a:solidFill>
                <a:schemeClr val="dk1"/>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620" name="Google Shape;620;p13"/>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1"/>
                </a:solidFill>
                <a:latin typeface="Dosis"/>
                <a:ea typeface="Dosis"/>
                <a:cs typeface="Dosis"/>
                <a:sym typeface="Dosis"/>
              </a:rPr>
              <a:t>PM1: 10 de Agosto-20 de septiembre 2023</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alfabetización temprana VPK, K, &amp; 1</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lectura grado 2</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matemáticas grados 1 &amp; 2</a:t>
            </a:r>
            <a:endParaRPr sz="1800">
              <a:solidFill>
                <a:schemeClr val="dk1"/>
              </a:solidFill>
              <a:latin typeface="Dosis"/>
              <a:ea typeface="Dosis"/>
              <a:cs typeface="Dosis"/>
              <a:sym typeface="Dosis"/>
            </a:endParaRPr>
          </a:p>
          <a:p>
            <a:pPr marL="0" lvl="0" indent="0" algn="l" rtl="0">
              <a:spcBef>
                <a:spcPts val="0"/>
              </a:spcBef>
              <a:spcAft>
                <a:spcPts val="0"/>
              </a:spcAft>
              <a:buNone/>
            </a:pPr>
            <a:endParaRPr sz="1800" b="1">
              <a:solidFill>
                <a:schemeClr val="dk1"/>
              </a:solidFill>
              <a:latin typeface="Dosis"/>
              <a:ea typeface="Dosis"/>
              <a:cs typeface="Dosis"/>
              <a:sym typeface="Dosis"/>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PM2: 4-22 de diciembre 2023</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alfabetización temprana VPK, K, &amp; 1</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lectura grado 2</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matemáticas grados 1 &amp; 2</a:t>
            </a:r>
            <a:endParaRPr>
              <a:solidFill>
                <a:schemeClr val="dk1"/>
              </a:solidFill>
            </a:endParaRPr>
          </a:p>
          <a:p>
            <a:pPr marL="0" lvl="0" indent="0" algn="l" rtl="0">
              <a:spcBef>
                <a:spcPts val="0"/>
              </a:spcBef>
              <a:spcAft>
                <a:spcPts val="0"/>
              </a:spcAft>
              <a:buNone/>
            </a:pPr>
            <a:endParaRPr sz="1800" b="1" u="sng">
              <a:solidFill>
                <a:schemeClr val="dk1"/>
              </a:solidFill>
              <a:latin typeface="Dosis"/>
              <a:ea typeface="Dosis"/>
              <a:cs typeface="Dosis"/>
              <a:sym typeface="Dosis"/>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PM3: 1-24 de mayo 2024</a:t>
            </a:r>
            <a:endParaRPr sz="1800" b="1" u="sng">
              <a:solidFill>
                <a:schemeClr val="dk1"/>
              </a:solidFill>
              <a:latin typeface="Dosis"/>
              <a:ea typeface="Dosis"/>
              <a:cs typeface="Dosis"/>
              <a:sym typeface="Dosis"/>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alfabetización temprana VPK, K, &amp; 1</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lectura grado 2</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STAR matemáticas grados 1 &amp; 2</a:t>
            </a:r>
            <a:endParaRPr sz="1800" b="1" u="sng">
              <a:solidFill>
                <a:schemeClr val="dk1"/>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Dosis"/>
              <a:ea typeface="Dosis"/>
              <a:cs typeface="Dosis"/>
              <a:sym typeface="Dosis"/>
            </a:endParaRPr>
          </a:p>
        </p:txBody>
      </p:sp>
      <p:sp>
        <p:nvSpPr>
          <p:cNvPr id="621" name="Google Shape;621;p13"/>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FAST (Grades VPK-2) </a:t>
            </a:r>
            <a:endParaRPr/>
          </a:p>
        </p:txBody>
      </p:sp>
      <p:sp>
        <p:nvSpPr>
          <p:cNvPr id="622" name="Google Shape;622;p13"/>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FAST (Grades VPK-2) </a:t>
            </a:r>
            <a:endParaRPr sz="3000">
              <a:solidFill>
                <a:srgbClr val="3D496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26"/>
        <p:cNvGrpSpPr/>
        <p:nvPr/>
      </p:nvGrpSpPr>
      <p:grpSpPr>
        <a:xfrm>
          <a:off x="0" y="0"/>
          <a:ext cx="0" cy="0"/>
          <a:chOff x="0" y="0"/>
          <a:chExt cx="0" cy="0"/>
        </a:xfrm>
      </p:grpSpPr>
      <p:sp>
        <p:nvSpPr>
          <p:cNvPr id="627" name="Google Shape;627;p14"/>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1"/>
                </a:solidFill>
                <a:latin typeface="Dosis"/>
                <a:ea typeface="Dosis"/>
                <a:cs typeface="Dosis"/>
                <a:sym typeface="Dosis"/>
              </a:rPr>
              <a:t>PM1: August 14 -September 20, 2023</a:t>
            </a:r>
            <a:endParaRPr sz="1800">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ELA Reading grades 3-10 (up to 90 mins)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Math grades 3-5 (up to 80 mins)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Math grades 6-8 (up to 100 mins)</a:t>
            </a:r>
            <a:endParaRPr sz="1800" b="1">
              <a:solidFill>
                <a:schemeClr val="dk1"/>
              </a:solidFill>
              <a:latin typeface="Dosis"/>
              <a:ea typeface="Dosis"/>
              <a:cs typeface="Dosis"/>
              <a:sym typeface="Dosis"/>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 2: December 4-22, 2023</a:t>
            </a:r>
            <a:endParaRPr sz="1800">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ELA Reading grades 3-10 (up to 90 mins)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Math grades 3-5 (up to 80 mins)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Math grades 6-8 (up to 100 mins)</a:t>
            </a:r>
            <a:endParaRPr sz="1800" b="1" u="sng">
              <a:solidFill>
                <a:schemeClr val="dk1"/>
              </a:solidFill>
              <a:latin typeface="Dosis"/>
              <a:ea typeface="Dosis"/>
              <a:cs typeface="Dosis"/>
              <a:sym typeface="Dosis"/>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PM3: May 1-24, 2024</a:t>
            </a:r>
            <a:endParaRPr sz="1800">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ELA Reading grades 3-10 (120 mins)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Math grades 3-5 (100 mins)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Math grades 6-8 (120 mins)</a:t>
            </a:r>
            <a:endParaRPr sz="1800">
              <a:solidFill>
                <a:schemeClr val="dk1"/>
              </a:solidFill>
              <a:latin typeface="Dosis"/>
              <a:ea typeface="Dosis"/>
              <a:cs typeface="Dosis"/>
              <a:sym typeface="Dosis"/>
            </a:endParaRPr>
          </a:p>
          <a:p>
            <a:pPr marL="457200" lvl="0" indent="-342900" algn="l" rtl="0">
              <a:spcBef>
                <a:spcPts val="0"/>
              </a:spcBef>
              <a:spcAft>
                <a:spcPts val="0"/>
              </a:spcAft>
              <a:buClr>
                <a:schemeClr val="dk1"/>
              </a:buClr>
              <a:buSzPts val="1800"/>
              <a:buFont typeface="Dosis"/>
              <a:buChar char="❑"/>
            </a:pPr>
            <a:r>
              <a:rPr lang="en" sz="1800">
                <a:solidFill>
                  <a:schemeClr val="dk1"/>
                </a:solidFill>
                <a:latin typeface="Dosis"/>
                <a:ea typeface="Dosis"/>
                <a:cs typeface="Dosis"/>
                <a:sym typeface="Dosis"/>
              </a:rPr>
              <a:t>Algebra 1, Geometry, Biology, Civics, US History, NGSS Science </a:t>
            </a:r>
            <a:endParaRPr sz="1800">
              <a:solidFill>
                <a:schemeClr val="dk1"/>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628" name="Google Shape;628;p14"/>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1"/>
                </a:solidFill>
                <a:latin typeface="Dosis"/>
                <a:ea typeface="Dosis"/>
                <a:cs typeface="Dosis"/>
                <a:sym typeface="Dosis"/>
              </a:rPr>
              <a:t>PM1: 14 de Agosto-20 de septiembre 2023</a:t>
            </a:r>
            <a:endParaRPr sz="1800">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600">
                <a:solidFill>
                  <a:schemeClr val="dk1"/>
                </a:solidFill>
                <a:latin typeface="Dosis"/>
                <a:ea typeface="Dosis"/>
                <a:cs typeface="Dosis"/>
                <a:sym typeface="Dosis"/>
              </a:rPr>
              <a:t>ELA Lectura grados 3-10 (hasta 90 minutos)</a:t>
            </a:r>
            <a:endParaRPr sz="1600">
              <a:solidFill>
                <a:schemeClr val="dk1"/>
              </a:solidFill>
              <a:latin typeface="Dosis"/>
              <a:ea typeface="Dosis"/>
              <a:cs typeface="Dosis"/>
              <a:sym typeface="Dosis"/>
            </a:endParaRPr>
          </a:p>
          <a:p>
            <a:pPr marL="457200" lvl="0" indent="-342900" algn="l" rtl="0">
              <a:spcBef>
                <a:spcPts val="0"/>
              </a:spcBef>
              <a:spcAft>
                <a:spcPts val="0"/>
              </a:spcAft>
              <a:buClr>
                <a:schemeClr val="dk1"/>
              </a:buClr>
              <a:buSzPts val="1800"/>
              <a:buFont typeface="Noto Sans Symbols"/>
              <a:buChar char="❑"/>
            </a:pPr>
            <a:r>
              <a:rPr lang="en" sz="1600">
                <a:solidFill>
                  <a:schemeClr val="dk1"/>
                </a:solidFill>
                <a:latin typeface="Dosis"/>
                <a:ea typeface="Dosis"/>
                <a:cs typeface="Dosis"/>
                <a:sym typeface="Dosis"/>
              </a:rPr>
              <a:t>Matemáticas grados 3-5 (hasta 80 minutos)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600">
                <a:solidFill>
                  <a:schemeClr val="dk1"/>
                </a:solidFill>
                <a:latin typeface="Dosis"/>
                <a:ea typeface="Dosis"/>
                <a:cs typeface="Dosis"/>
                <a:sym typeface="Dosis"/>
              </a:rPr>
              <a:t>Matemáticas grados 6-8 (hasta 100 minutos)</a:t>
            </a:r>
            <a:endParaRPr sz="1600">
              <a:solidFill>
                <a:schemeClr val="dk1"/>
              </a:solidFill>
              <a:latin typeface="Dosis"/>
              <a:ea typeface="Dosis"/>
              <a:cs typeface="Dosis"/>
              <a:sym typeface="Dosis"/>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PM2: 4-22 de diciembre</a:t>
            </a:r>
            <a:endParaRPr sz="1800">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600">
                <a:solidFill>
                  <a:schemeClr val="dk1"/>
                </a:solidFill>
                <a:latin typeface="Dosis"/>
                <a:ea typeface="Dosis"/>
                <a:cs typeface="Dosis"/>
                <a:sym typeface="Dosis"/>
              </a:rPr>
              <a:t>ELA Lectura grados 3-10 (hasta 90 minutos)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600">
                <a:solidFill>
                  <a:schemeClr val="dk1"/>
                </a:solidFill>
                <a:latin typeface="Dosis"/>
                <a:ea typeface="Dosis"/>
                <a:cs typeface="Dosis"/>
                <a:sym typeface="Dosis"/>
              </a:rPr>
              <a:t>Matemáticas grados 3-5 (hasta 80 minutos)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600">
                <a:solidFill>
                  <a:schemeClr val="dk1"/>
                </a:solidFill>
                <a:latin typeface="Dosis"/>
                <a:ea typeface="Dosis"/>
                <a:cs typeface="Dosis"/>
                <a:sym typeface="Dosis"/>
              </a:rPr>
              <a:t>Matemáticas grados 6-8 (hasta 100 minutos)</a:t>
            </a:r>
            <a:endParaRPr>
              <a:solidFill>
                <a:schemeClr val="dk1"/>
              </a:solidFill>
            </a:endParaRPr>
          </a:p>
          <a:p>
            <a:pPr marL="0" lvl="0" indent="0" algn="l" rtl="0">
              <a:spcBef>
                <a:spcPts val="0"/>
              </a:spcBef>
              <a:spcAft>
                <a:spcPts val="0"/>
              </a:spcAft>
              <a:buNone/>
            </a:pPr>
            <a:r>
              <a:rPr lang="en" sz="1800" b="1" u="sng">
                <a:solidFill>
                  <a:schemeClr val="dk1"/>
                </a:solidFill>
                <a:latin typeface="Dosis"/>
                <a:ea typeface="Dosis"/>
                <a:cs typeface="Dosis"/>
                <a:sym typeface="Dosis"/>
              </a:rPr>
              <a:t>PM3: 1-24 de mayo 2024</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ELA Lectura grados 3-10 (120 minutos)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Matemáticas grados 3-5 (100 minutos)</a:t>
            </a:r>
            <a:endParaRPr>
              <a:solidFill>
                <a:schemeClr val="dk1"/>
              </a:solidFill>
            </a:endParaRPr>
          </a:p>
          <a:p>
            <a:pPr marL="457200" lvl="0" indent="-342900" algn="l" rtl="0">
              <a:spcBef>
                <a:spcPts val="0"/>
              </a:spcBef>
              <a:spcAft>
                <a:spcPts val="0"/>
              </a:spcAft>
              <a:buClr>
                <a:schemeClr val="dk1"/>
              </a:buClr>
              <a:buSzPts val="1800"/>
              <a:buFont typeface="Noto Sans Symbols"/>
              <a:buChar char="❑"/>
            </a:pPr>
            <a:r>
              <a:rPr lang="en" sz="1800">
                <a:solidFill>
                  <a:schemeClr val="dk1"/>
                </a:solidFill>
                <a:latin typeface="Dosis"/>
                <a:ea typeface="Dosis"/>
                <a:cs typeface="Dosis"/>
                <a:sym typeface="Dosis"/>
              </a:rPr>
              <a:t>Matemáticas grados 6-8 (120 minutos)</a:t>
            </a:r>
            <a:endParaRPr sz="1800">
              <a:solidFill>
                <a:schemeClr val="dk1"/>
              </a:solidFill>
              <a:latin typeface="Dosis"/>
              <a:ea typeface="Dosis"/>
              <a:cs typeface="Dosis"/>
              <a:sym typeface="Dosis"/>
            </a:endParaRPr>
          </a:p>
          <a:p>
            <a:pPr marL="457200" lvl="0" indent="-342900" algn="l" rtl="0">
              <a:spcBef>
                <a:spcPts val="0"/>
              </a:spcBef>
              <a:spcAft>
                <a:spcPts val="0"/>
              </a:spcAft>
              <a:buClr>
                <a:schemeClr val="dk1"/>
              </a:buClr>
              <a:buSzPts val="1800"/>
              <a:buFont typeface="Dosis"/>
              <a:buChar char="❑"/>
            </a:pPr>
            <a:r>
              <a:rPr lang="en" sz="1800">
                <a:solidFill>
                  <a:schemeClr val="dk1"/>
                </a:solidFill>
                <a:latin typeface="Dosis"/>
                <a:ea typeface="Dosis"/>
                <a:cs typeface="Dosis"/>
                <a:sym typeface="Dosis"/>
              </a:rPr>
              <a:t>Álgebra 1, Geometría, Biología, Civismo, Historia de EE. UU., Ciencias NGSS</a:t>
            </a:r>
            <a:endParaRPr sz="1800">
              <a:solidFill>
                <a:schemeClr val="dk1"/>
              </a:solidFill>
              <a:latin typeface="Dosis"/>
              <a:ea typeface="Dosis"/>
              <a:cs typeface="Dosis"/>
              <a:sym typeface="Dosis"/>
            </a:endParaRPr>
          </a:p>
          <a:p>
            <a:pPr marL="0" marR="0" lvl="0" indent="0" algn="l" rtl="0">
              <a:lnSpc>
                <a:spcPct val="100000"/>
              </a:lnSpc>
              <a:spcBef>
                <a:spcPts val="0"/>
              </a:spcBef>
              <a:spcAft>
                <a:spcPts val="0"/>
              </a:spcAft>
              <a:buNone/>
            </a:pPr>
            <a:endParaRPr sz="1800" b="1" u="sng">
              <a:latin typeface="Dosis"/>
              <a:ea typeface="Dosis"/>
              <a:cs typeface="Dosis"/>
              <a:sym typeface="Dosis"/>
            </a:endParaRPr>
          </a:p>
        </p:txBody>
      </p:sp>
      <p:sp>
        <p:nvSpPr>
          <p:cNvPr id="629" name="Google Shape;629;p14"/>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FAST (Grados 3-10)</a:t>
            </a:r>
            <a:endParaRPr sz="3000">
              <a:solidFill>
                <a:srgbClr val="3D4965"/>
              </a:solidFill>
            </a:endParaRPr>
          </a:p>
        </p:txBody>
      </p:sp>
      <p:sp>
        <p:nvSpPr>
          <p:cNvPr id="630" name="Google Shape;630;p14"/>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FAST (Grades 3-10) </a:t>
            </a:r>
            <a:endParaRPr sz="3000">
              <a:solidFill>
                <a:srgbClr val="3D496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34"/>
        <p:cNvGrpSpPr/>
        <p:nvPr/>
      </p:nvGrpSpPr>
      <p:grpSpPr>
        <a:xfrm>
          <a:off x="0" y="0"/>
          <a:ext cx="0" cy="0"/>
          <a:chOff x="0" y="0"/>
          <a:chExt cx="0" cy="0"/>
        </a:xfrm>
      </p:grpSpPr>
      <p:sp>
        <p:nvSpPr>
          <p:cNvPr id="635" name="Google Shape;635;g1475bfedea3_0_0"/>
          <p:cNvSpPr txBox="1"/>
          <p:nvPr/>
        </p:nvSpPr>
        <p:spPr>
          <a:xfrm>
            <a:off x="194050" y="935400"/>
            <a:ext cx="8744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636" name="Google Shape;636;g1475bfedea3_0_0"/>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2022-2023 Datos FAST</a:t>
            </a:r>
            <a:endParaRPr sz="2400">
              <a:solidFill>
                <a:srgbClr val="3D4965"/>
              </a:solidFill>
            </a:endParaRPr>
          </a:p>
        </p:txBody>
      </p:sp>
      <p:sp>
        <p:nvSpPr>
          <p:cNvPr id="637" name="Google Shape;637;g1475bfedea3_0_0"/>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2022-2023 FAST Data</a:t>
            </a:r>
            <a:endParaRPr/>
          </a:p>
        </p:txBody>
      </p:sp>
      <p:sp>
        <p:nvSpPr>
          <p:cNvPr id="638" name="Google Shape;638;g1475bfedea3_0_0"/>
          <p:cNvSpPr txBox="1"/>
          <p:nvPr/>
        </p:nvSpPr>
        <p:spPr>
          <a:xfrm>
            <a:off x="229441" y="4275315"/>
            <a:ext cx="1483803" cy="52319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Dosis"/>
                <a:ea typeface="Dosis"/>
                <a:cs typeface="Dosis"/>
                <a:sym typeface="Dosis"/>
              </a:rPr>
              <a:t>*Cohort &lt;10 for grades K-5 and 11.</a:t>
            </a:r>
            <a:endParaRPr sz="1100" b="0" i="0" u="none" strike="noStrike" cap="none">
              <a:solidFill>
                <a:srgbClr val="000000"/>
              </a:solidFill>
              <a:latin typeface="Dosis"/>
              <a:ea typeface="Dosis"/>
              <a:cs typeface="Dosis"/>
              <a:sym typeface="Dosis"/>
            </a:endParaRPr>
          </a:p>
        </p:txBody>
      </p:sp>
      <p:pic>
        <p:nvPicPr>
          <p:cNvPr id="639" name="Google Shape;639;g1475bfedea3_0_0"/>
          <p:cNvPicPr preferRelativeResize="0"/>
          <p:nvPr/>
        </p:nvPicPr>
        <p:blipFill rotWithShape="1">
          <a:blip r:embed="rId4">
            <a:alphaModFix/>
          </a:blip>
          <a:srcRect/>
          <a:stretch/>
        </p:blipFill>
        <p:spPr>
          <a:xfrm>
            <a:off x="1789402" y="1190630"/>
            <a:ext cx="5707095" cy="33727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3"/>
        <p:cNvGrpSpPr/>
        <p:nvPr/>
      </p:nvGrpSpPr>
      <p:grpSpPr>
        <a:xfrm>
          <a:off x="0" y="0"/>
          <a:ext cx="0" cy="0"/>
          <a:chOff x="0" y="0"/>
          <a:chExt cx="0" cy="0"/>
        </a:xfrm>
      </p:grpSpPr>
      <p:sp>
        <p:nvSpPr>
          <p:cNvPr id="644" name="Google Shape;644;p16"/>
          <p:cNvSpPr txBox="1"/>
          <p:nvPr/>
        </p:nvSpPr>
        <p:spPr>
          <a:xfrm>
            <a:off x="194050" y="935400"/>
            <a:ext cx="8744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645" name="Google Shape;645;p16"/>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2022-2023 Datos FAST</a:t>
            </a:r>
            <a:endParaRPr sz="2400">
              <a:solidFill>
                <a:srgbClr val="3D4965"/>
              </a:solidFill>
            </a:endParaRPr>
          </a:p>
        </p:txBody>
      </p:sp>
      <p:sp>
        <p:nvSpPr>
          <p:cNvPr id="646" name="Google Shape;646;p16"/>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2022-2023 FAST Data</a:t>
            </a:r>
            <a:endParaRPr/>
          </a:p>
        </p:txBody>
      </p:sp>
      <p:sp>
        <p:nvSpPr>
          <p:cNvPr id="647" name="Google Shape;647;p16"/>
          <p:cNvSpPr txBox="1"/>
          <p:nvPr/>
        </p:nvSpPr>
        <p:spPr>
          <a:xfrm>
            <a:off x="235548" y="4249076"/>
            <a:ext cx="1483581" cy="52319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100" b="0" i="0" u="none" strike="noStrike" cap="none">
                <a:solidFill>
                  <a:srgbClr val="000000"/>
                </a:solidFill>
                <a:latin typeface="Dosis"/>
                <a:ea typeface="Dosis"/>
                <a:cs typeface="Dosis"/>
                <a:sym typeface="Dosis"/>
              </a:rPr>
              <a:t>*Cohort &lt;10 for grades K-5</a:t>
            </a:r>
            <a:endParaRPr sz="1100" b="0" i="0" u="none" strike="noStrike" cap="none">
              <a:solidFill>
                <a:srgbClr val="000000"/>
              </a:solidFill>
              <a:latin typeface="Dosis"/>
              <a:ea typeface="Dosis"/>
              <a:cs typeface="Dosis"/>
              <a:sym typeface="Dosis"/>
            </a:endParaRPr>
          </a:p>
        </p:txBody>
      </p:sp>
      <p:pic>
        <p:nvPicPr>
          <p:cNvPr id="648" name="Google Shape;648;p16"/>
          <p:cNvPicPr preferRelativeResize="0"/>
          <p:nvPr/>
        </p:nvPicPr>
        <p:blipFill rotWithShape="1">
          <a:blip r:embed="rId4">
            <a:alphaModFix/>
          </a:blip>
          <a:srcRect/>
          <a:stretch/>
        </p:blipFill>
        <p:spPr>
          <a:xfrm>
            <a:off x="1760626" y="1200809"/>
            <a:ext cx="5611247" cy="33523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bg>
      <p:bgPr>
        <a:blipFill>
          <a:blip r:embed="rId3">
            <a:alphaModFix/>
          </a:blip>
          <a:stretch>
            <a:fillRect/>
          </a:stretch>
        </a:blipFill>
        <a:effectLst/>
      </p:bgPr>
    </p:bg>
    <p:spTree>
      <p:nvGrpSpPr>
        <p:cNvPr id="1" name="Shape 652"/>
        <p:cNvGrpSpPr/>
        <p:nvPr/>
      </p:nvGrpSpPr>
      <p:grpSpPr>
        <a:xfrm>
          <a:off x="0" y="0"/>
          <a:ext cx="0" cy="0"/>
          <a:chOff x="0" y="0"/>
          <a:chExt cx="0" cy="0"/>
        </a:xfrm>
      </p:grpSpPr>
      <p:sp>
        <p:nvSpPr>
          <p:cNvPr id="653" name="Google Shape;653;p15"/>
          <p:cNvSpPr txBox="1"/>
          <p:nvPr/>
        </p:nvSpPr>
        <p:spPr>
          <a:xfrm>
            <a:off x="194050" y="935400"/>
            <a:ext cx="8744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654" name="Google Shape;654;p15"/>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000">
                <a:solidFill>
                  <a:srgbClr val="3D4965"/>
                </a:solidFill>
              </a:rPr>
              <a:t>2019-2023 Datos de evaluación </a:t>
            </a:r>
            <a:endParaRPr sz="2000">
              <a:solidFill>
                <a:srgbClr val="3D4965"/>
              </a:solidFill>
            </a:endParaRPr>
          </a:p>
        </p:txBody>
      </p:sp>
      <p:sp>
        <p:nvSpPr>
          <p:cNvPr id="655" name="Google Shape;655;p15"/>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2019-2023 Assessment Data</a:t>
            </a:r>
            <a:endParaRPr sz="2400">
              <a:solidFill>
                <a:srgbClr val="3D4965"/>
              </a:solidFill>
            </a:endParaRPr>
          </a:p>
        </p:txBody>
      </p:sp>
      <p:sp>
        <p:nvSpPr>
          <p:cNvPr id="656" name="Google Shape;656;p15"/>
          <p:cNvSpPr txBox="1"/>
          <p:nvPr/>
        </p:nvSpPr>
        <p:spPr>
          <a:xfrm>
            <a:off x="242007" y="4440200"/>
            <a:ext cx="1345633" cy="3540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Dosis"/>
                <a:ea typeface="Dosis"/>
                <a:cs typeface="Dosis"/>
                <a:sym typeface="Dosis"/>
              </a:rPr>
              <a:t>*Cohort &lt;10</a:t>
            </a:r>
            <a:endParaRPr sz="1100" b="0" i="0" u="none" strike="noStrike" cap="none">
              <a:solidFill>
                <a:srgbClr val="000000"/>
              </a:solidFill>
              <a:latin typeface="Dosis"/>
              <a:ea typeface="Dosis"/>
              <a:cs typeface="Dosis"/>
              <a:sym typeface="Dosis"/>
            </a:endParaRPr>
          </a:p>
        </p:txBody>
      </p:sp>
      <p:sp>
        <p:nvSpPr>
          <p:cNvPr id="657" name="Google Shape;657;p15"/>
          <p:cNvSpPr txBox="1"/>
          <p:nvPr/>
        </p:nvSpPr>
        <p:spPr>
          <a:xfrm>
            <a:off x="365915" y="1336430"/>
            <a:ext cx="1097815"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Not enough students in the cohort for science data</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Sp="0" show="0">
  <p:cSld>
    <p:bg>
      <p:bgPr>
        <a:blipFill>
          <a:blip r:embed="rId3">
            <a:alphaModFix/>
          </a:blip>
          <a:stretch>
            <a:fillRect/>
          </a:stretch>
        </a:blipFill>
        <a:effectLst/>
      </p:bgPr>
    </p:bg>
    <p:spTree>
      <p:nvGrpSpPr>
        <p:cNvPr id="1" name="Shape 661"/>
        <p:cNvGrpSpPr/>
        <p:nvPr/>
      </p:nvGrpSpPr>
      <p:grpSpPr>
        <a:xfrm>
          <a:off x="0" y="0"/>
          <a:ext cx="0" cy="0"/>
          <a:chOff x="0" y="0"/>
          <a:chExt cx="0" cy="0"/>
        </a:xfrm>
      </p:grpSpPr>
      <p:sp>
        <p:nvSpPr>
          <p:cNvPr id="662" name="Google Shape;662;g1475bfedea3_0_16"/>
          <p:cNvSpPr txBox="1"/>
          <p:nvPr/>
        </p:nvSpPr>
        <p:spPr>
          <a:xfrm>
            <a:off x="194050" y="935400"/>
            <a:ext cx="8744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663" name="Google Shape;663;g1475bfedea3_0_16"/>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000">
                <a:solidFill>
                  <a:srgbClr val="3D4965"/>
                </a:solidFill>
              </a:rPr>
              <a:t>Datos de evaluación 2019-2023</a:t>
            </a:r>
            <a:endParaRPr sz="2000">
              <a:solidFill>
                <a:srgbClr val="3D4965"/>
              </a:solidFill>
            </a:endParaRPr>
          </a:p>
        </p:txBody>
      </p:sp>
      <p:sp>
        <p:nvSpPr>
          <p:cNvPr id="664" name="Google Shape;664;g1475bfedea3_0_16"/>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2019-2023 Assessment Data</a:t>
            </a:r>
            <a:endParaRPr/>
          </a:p>
        </p:txBody>
      </p:sp>
      <p:sp>
        <p:nvSpPr>
          <p:cNvPr id="665" name="Google Shape;665;g1475bfedea3_0_16"/>
          <p:cNvSpPr txBox="1"/>
          <p:nvPr/>
        </p:nvSpPr>
        <p:spPr>
          <a:xfrm>
            <a:off x="274880" y="4389753"/>
            <a:ext cx="1703700" cy="3540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Dosis"/>
                <a:ea typeface="Dosis"/>
                <a:cs typeface="Dosis"/>
                <a:sym typeface="Dosis"/>
              </a:rPr>
              <a:t>*Cohort &lt;10</a:t>
            </a:r>
            <a:endParaRPr sz="1100" b="0" i="0" u="none" strike="noStrike" cap="none">
              <a:solidFill>
                <a:srgbClr val="000000"/>
              </a:solidFill>
              <a:latin typeface="Dosis"/>
              <a:ea typeface="Dosis"/>
              <a:cs typeface="Dosis"/>
              <a:sym typeface="Dosis"/>
            </a:endParaRPr>
          </a:p>
        </p:txBody>
      </p:sp>
      <p:sp>
        <p:nvSpPr>
          <p:cNvPr id="666" name="Google Shape;666;g1475bfedea3_0_16"/>
          <p:cNvSpPr txBox="1"/>
          <p:nvPr/>
        </p:nvSpPr>
        <p:spPr>
          <a:xfrm>
            <a:off x="310228" y="1145511"/>
            <a:ext cx="1097815"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Not enough students in the cohort for social studies data</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70"/>
        <p:cNvGrpSpPr/>
        <p:nvPr/>
      </p:nvGrpSpPr>
      <p:grpSpPr>
        <a:xfrm>
          <a:off x="0" y="0"/>
          <a:ext cx="0" cy="0"/>
          <a:chOff x="0" y="0"/>
          <a:chExt cx="0" cy="0"/>
        </a:xfrm>
      </p:grpSpPr>
      <p:sp>
        <p:nvSpPr>
          <p:cNvPr id="671" name="Google Shape;671;p17"/>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3D4965"/>
                </a:solidFill>
                <a:latin typeface="Dosis"/>
                <a:ea typeface="Dosis"/>
                <a:cs typeface="Dosis"/>
                <a:sym typeface="Dosis"/>
              </a:rPr>
              <a:t>Title I law requires that all Title I schools and families work together. </a:t>
            </a: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3D4965"/>
                </a:solidFill>
                <a:latin typeface="Dosis"/>
                <a:ea typeface="Dosis"/>
                <a:cs typeface="Dosis"/>
                <a:sym typeface="Dosis"/>
              </a:rPr>
              <a:t>How we work together is listed in our:</a:t>
            </a:r>
            <a:endParaRPr sz="1400" b="0" i="0" u="none" strike="noStrike" cap="none">
              <a:solidFill>
                <a:srgbClr val="3D4965"/>
              </a:solidFill>
              <a:latin typeface="Dosis"/>
              <a:ea typeface="Dosis"/>
              <a:cs typeface="Dosis"/>
              <a:sym typeface="Dosis"/>
            </a:endParaRPr>
          </a:p>
          <a:p>
            <a:pPr marL="9144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School Level Parent and Family Engagement Act; </a:t>
            </a:r>
            <a:endParaRPr sz="1800" b="0" i="0" u="none" strike="noStrike" cap="none">
              <a:solidFill>
                <a:srgbClr val="3D4965"/>
              </a:solidFill>
              <a:latin typeface="Dosis"/>
              <a:ea typeface="Dosis"/>
              <a:cs typeface="Dosis"/>
              <a:sym typeface="Dosis"/>
            </a:endParaRPr>
          </a:p>
          <a:p>
            <a:pPr marL="9144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Parent-School Compact; and</a:t>
            </a:r>
            <a:endParaRPr sz="1800" b="0" i="0" u="none" strike="noStrike" cap="none">
              <a:solidFill>
                <a:srgbClr val="3D4965"/>
              </a:solidFill>
              <a:latin typeface="Dosis"/>
              <a:ea typeface="Dosis"/>
              <a:cs typeface="Dosis"/>
              <a:sym typeface="Dosis"/>
            </a:endParaRPr>
          </a:p>
          <a:p>
            <a:pPr marL="914400" marR="0" lvl="0" indent="-342900" algn="l" rtl="0">
              <a:lnSpc>
                <a:spcPct val="100000"/>
              </a:lnSpc>
              <a:spcBef>
                <a:spcPts val="1000"/>
              </a:spcBef>
              <a:spcAft>
                <a:spcPts val="100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School Improvement Plan.</a:t>
            </a:r>
            <a:br>
              <a:rPr lang="en" sz="1800" b="0" i="0" u="none" strike="noStrike" cap="none">
                <a:solidFill>
                  <a:srgbClr val="3D4965"/>
                </a:solidFill>
                <a:latin typeface="Dosis"/>
                <a:ea typeface="Dosis"/>
                <a:cs typeface="Dosis"/>
                <a:sym typeface="Dosis"/>
              </a:rPr>
            </a:b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672" name="Google Shape;672;p17"/>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rgbClr val="3D4965"/>
                </a:solidFill>
                <a:latin typeface="Dosis"/>
                <a:ea typeface="Dosis"/>
                <a:cs typeface="Dosis"/>
                <a:sym typeface="Dosis"/>
              </a:rPr>
              <a:t>Las normas de Título I  requieren que todas las escuelas y familias  de Título  I trabajen juntos.   </a:t>
            </a:r>
            <a:endParaRPr sz="17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700"/>
              <a:buFont typeface="Arial"/>
              <a:buNone/>
            </a:pPr>
            <a:r>
              <a:rPr lang="en" sz="1700" b="1" i="0" u="none" strike="noStrike" cap="none">
                <a:solidFill>
                  <a:srgbClr val="3D4965"/>
                </a:solidFill>
                <a:latin typeface="Dosis"/>
                <a:ea typeface="Dosis"/>
                <a:cs typeface="Dosis"/>
                <a:sym typeface="Dosis"/>
              </a:rPr>
              <a:t>Cómo trabajamos juntos se enumera en nuestra:</a:t>
            </a:r>
            <a:endParaRPr sz="1700" b="0" i="0" u="none" strike="noStrike" cap="none">
              <a:solidFill>
                <a:srgbClr val="3D4965"/>
              </a:solidFill>
              <a:latin typeface="Dosis"/>
              <a:ea typeface="Dosis"/>
              <a:cs typeface="Dosis"/>
              <a:sym typeface="Dosis"/>
            </a:endParaRPr>
          </a:p>
          <a:p>
            <a:pPr marL="9144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Plan Escolar de Participación de los Padres;  </a:t>
            </a:r>
            <a:endParaRPr sz="1700" b="0" i="0" u="none" strike="noStrike" cap="none">
              <a:solidFill>
                <a:srgbClr val="3D4965"/>
              </a:solidFill>
              <a:latin typeface="Dosis"/>
              <a:ea typeface="Dosis"/>
              <a:cs typeface="Dosis"/>
              <a:sym typeface="Dosis"/>
            </a:endParaRPr>
          </a:p>
          <a:p>
            <a:pPr marL="9144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Trabajo de la Escuela – Padres; y</a:t>
            </a:r>
            <a:endParaRPr sz="1700" b="0" i="0" u="none" strike="noStrike" cap="none">
              <a:solidFill>
                <a:srgbClr val="3D4965"/>
              </a:solidFill>
              <a:latin typeface="Dosis"/>
              <a:ea typeface="Dosis"/>
              <a:cs typeface="Dosis"/>
              <a:sym typeface="Dosis"/>
            </a:endParaRPr>
          </a:p>
          <a:p>
            <a:pPr marL="914400" marR="0" lvl="0" indent="-336550" algn="l" rtl="0">
              <a:lnSpc>
                <a:spcPct val="100000"/>
              </a:lnSpc>
              <a:spcBef>
                <a:spcPts val="1000"/>
              </a:spcBef>
              <a:spcAft>
                <a:spcPts val="100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Plan de Mejoras de la Escuela.</a:t>
            </a: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673" name="Google Shape;673;p17"/>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¡Trabajando Juntos! </a:t>
            </a:r>
            <a:endParaRPr sz="3000">
              <a:solidFill>
                <a:srgbClr val="3D4965"/>
              </a:solidFill>
            </a:endParaRPr>
          </a:p>
        </p:txBody>
      </p:sp>
      <p:sp>
        <p:nvSpPr>
          <p:cNvPr id="674" name="Google Shape;674;p17"/>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Working together! </a:t>
            </a:r>
            <a:endParaRPr sz="3000">
              <a:solidFill>
                <a:srgbClr val="3D496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0"/>
        <p:cNvGrpSpPr/>
        <p:nvPr/>
      </p:nvGrpSpPr>
      <p:grpSpPr>
        <a:xfrm>
          <a:off x="0" y="0"/>
          <a:ext cx="0" cy="0"/>
          <a:chOff x="0" y="0"/>
          <a:chExt cx="0" cy="0"/>
        </a:xfrm>
      </p:grpSpPr>
      <p:sp>
        <p:nvSpPr>
          <p:cNvPr id="531" name="Google Shape;531;p2"/>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6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Welcome and Introductions</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What is Title I?</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Parent Rights</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Standards and Testing</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Parent-School Compact</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Family Engagement</a:t>
            </a:r>
            <a:br>
              <a:rPr lang="en" sz="1200" b="1" i="0" u="none" strike="noStrike" cap="none">
                <a:solidFill>
                  <a:srgbClr val="3C78D8"/>
                </a:solidFill>
                <a:latin typeface="Cabin"/>
                <a:ea typeface="Cabin"/>
                <a:cs typeface="Cabin"/>
                <a:sym typeface="Cabin"/>
              </a:rPr>
            </a:br>
            <a:endParaRPr sz="2400" b="0" i="0" u="none" strike="noStrike" cap="none">
              <a:solidFill>
                <a:srgbClr val="3D4965"/>
              </a:solidFill>
              <a:latin typeface="Dosis"/>
              <a:ea typeface="Dosis"/>
              <a:cs typeface="Dosis"/>
              <a:sym typeface="Dosis"/>
            </a:endParaRPr>
          </a:p>
          <a:p>
            <a:pPr marL="457200" marR="0" lvl="0" indent="0" algn="l" rtl="0">
              <a:lnSpc>
                <a:spcPct val="100000"/>
              </a:lnSpc>
              <a:spcBef>
                <a:spcPts val="1000"/>
              </a:spcBef>
              <a:spcAft>
                <a:spcPts val="0"/>
              </a:spcAft>
              <a:buClr>
                <a:srgbClr val="000000"/>
              </a:buClr>
              <a:buSzPts val="1800"/>
              <a:buFont typeface="Arial"/>
              <a:buNone/>
            </a:pPr>
            <a:br>
              <a:rPr lang="en" sz="1800" b="1"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532" name="Google Shape;532;p2"/>
          <p:cNvSpPr txBox="1"/>
          <p:nvPr/>
        </p:nvSpPr>
        <p:spPr>
          <a:xfrm>
            <a:off x="4642950" y="935425"/>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6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Bienvenida e Introducción</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¿Que es Título I?</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Derecho de los Padres</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Estándares y Exámenes</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Compacto entre escuela y padres</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100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Participación de los Padres</a:t>
            </a:r>
            <a:endParaRPr sz="2400" b="0" i="0" u="none" strike="noStrike" cap="none">
              <a:solidFill>
                <a:srgbClr val="3D4965"/>
              </a:solidFill>
              <a:latin typeface="Dosis"/>
              <a:ea typeface="Dosis"/>
              <a:cs typeface="Dosis"/>
              <a:sym typeface="Dosis"/>
            </a:endParaRPr>
          </a:p>
        </p:txBody>
      </p:sp>
      <p:sp>
        <p:nvSpPr>
          <p:cNvPr id="533" name="Google Shape;533;p2"/>
          <p:cNvSpPr txBox="1">
            <a:spLocks noGrp="1"/>
          </p:cNvSpPr>
          <p:nvPr>
            <p:ph type="title" idx="4294967295"/>
          </p:nvPr>
        </p:nvSpPr>
        <p:spPr>
          <a:xfrm>
            <a:off x="194050" y="106150"/>
            <a:ext cx="8744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600">
                <a:solidFill>
                  <a:srgbClr val="3D4965"/>
                </a:solidFill>
              </a:rPr>
              <a:t>Agenda</a:t>
            </a:r>
            <a:endParaRPr sz="3600">
              <a:solidFill>
                <a:srgbClr val="3D496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78"/>
        <p:cNvGrpSpPr/>
        <p:nvPr/>
      </p:nvGrpSpPr>
      <p:grpSpPr>
        <a:xfrm>
          <a:off x="0" y="0"/>
          <a:ext cx="0" cy="0"/>
          <a:chOff x="0" y="0"/>
          <a:chExt cx="0" cy="0"/>
        </a:xfrm>
      </p:grpSpPr>
      <p:sp>
        <p:nvSpPr>
          <p:cNvPr id="679" name="Google Shape;679;p18"/>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Each Title I school must have a School-Parent Compact that is written by parents and school personnel</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The compact sets out the responsibilities of the students, parents, and school staff in striving to raise student achievement </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At the elementary level, the compact should be shared during parent-teacher conferences </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Arial"/>
              <a:buChar char="❏"/>
            </a:pPr>
            <a:r>
              <a:rPr lang="en" sz="1700" b="0" i="0" u="none" strike="noStrike" cap="none">
                <a:solidFill>
                  <a:srgbClr val="3D4965"/>
                </a:solidFill>
                <a:latin typeface="Dosis"/>
                <a:ea typeface="Dosis"/>
                <a:cs typeface="Dosis"/>
                <a:sym typeface="Dosis"/>
              </a:rPr>
              <a:t>The compact is to be reviewed and signed each year by stakeholders</a:t>
            </a:r>
            <a:br>
              <a:rPr lang="en" sz="1800" b="0" i="0" u="none" strike="noStrike" cap="none">
                <a:solidFill>
                  <a:srgbClr val="3D4965"/>
                </a:solidFill>
                <a:latin typeface="Dosis"/>
                <a:ea typeface="Dosis"/>
                <a:cs typeface="Dosis"/>
                <a:sym typeface="Dosis"/>
              </a:rPr>
            </a:b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680" name="Google Shape;680;p18"/>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rgbClr val="1155CC"/>
              </a:buClr>
              <a:buSzPts val="1700"/>
              <a:buFont typeface="Dosis"/>
              <a:buChar char="❏"/>
            </a:pPr>
            <a:r>
              <a:rPr lang="en" sz="1600" b="0" i="0" u="none" strike="noStrike" cap="none">
                <a:solidFill>
                  <a:srgbClr val="3D4965"/>
                </a:solidFill>
                <a:latin typeface="Dosis"/>
                <a:ea typeface="Dosis"/>
                <a:cs typeface="Dosis"/>
                <a:sym typeface="Dosis"/>
              </a:rPr>
              <a:t>Cada escuela de Título I debe tener un Pacto entre la escuela y los padres que esté escrito por los padres y el personal de la escuela.</a:t>
            </a:r>
            <a:endParaRPr sz="16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600" b="0" i="0" u="none" strike="noStrike" cap="none">
                <a:solidFill>
                  <a:srgbClr val="3D4965"/>
                </a:solidFill>
                <a:latin typeface="Dosis"/>
                <a:ea typeface="Dosis"/>
                <a:cs typeface="Dosis"/>
                <a:sym typeface="Dosis"/>
              </a:rPr>
              <a:t>El compacto establece las responsabilidades de los estudiantes, los padres y el personal de la escuela en su esfuerzo por aumentar el rendimiento estudiantil</a:t>
            </a:r>
            <a:endParaRPr sz="16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600" b="0" i="0" u="none" strike="noStrike" cap="none">
                <a:solidFill>
                  <a:srgbClr val="3D4965"/>
                </a:solidFill>
                <a:latin typeface="Dosis"/>
                <a:ea typeface="Dosis"/>
                <a:cs typeface="Dosis"/>
                <a:sym typeface="Dosis"/>
              </a:rPr>
              <a:t>En el nivel primario, el compacto debe ser compartido durante las conferencias de padres y maestros</a:t>
            </a:r>
            <a:endParaRPr sz="16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600" b="0" i="0" u="none" strike="noStrike" cap="none">
                <a:solidFill>
                  <a:srgbClr val="3D4965"/>
                </a:solidFill>
                <a:latin typeface="Dosis"/>
                <a:ea typeface="Dosis"/>
                <a:cs typeface="Dosis"/>
                <a:sym typeface="Dosis"/>
              </a:rPr>
              <a:t>El pacto debe ser revisado y firmado cada año por las partes interesadas</a:t>
            </a: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681" name="Google Shape;681;p18"/>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2100">
                <a:solidFill>
                  <a:srgbClr val="3D4965"/>
                </a:solidFill>
              </a:rPr>
              <a:t>Compacto entre escuela y padres</a:t>
            </a:r>
            <a:endParaRPr sz="3000">
              <a:solidFill>
                <a:srgbClr val="3D4965"/>
              </a:solidFill>
            </a:endParaRPr>
          </a:p>
        </p:txBody>
      </p:sp>
      <p:sp>
        <p:nvSpPr>
          <p:cNvPr id="682" name="Google Shape;682;p18"/>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School-Parent Compact</a:t>
            </a:r>
            <a:endParaRPr sz="3000">
              <a:solidFill>
                <a:srgbClr val="3D496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86"/>
        <p:cNvGrpSpPr/>
        <p:nvPr/>
      </p:nvGrpSpPr>
      <p:grpSpPr>
        <a:xfrm>
          <a:off x="0" y="0"/>
          <a:ext cx="0" cy="0"/>
          <a:chOff x="0" y="0"/>
          <a:chExt cx="0" cy="0"/>
        </a:xfrm>
      </p:grpSpPr>
      <p:sp>
        <p:nvSpPr>
          <p:cNvPr id="687" name="Google Shape;687;p19"/>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Involve parents in a meaningful way in the development, implementation, and review of the family engagement program.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Convene an annual meeting to inform parents of Title I students of Title I requirements and their rights to be involved in the Title I program.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100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Offer meetings at flexible times to maximize participation</a:t>
            </a:r>
            <a:br>
              <a:rPr lang="en" sz="1800" b="0" i="0" u="none" strike="noStrike" cap="none">
                <a:solidFill>
                  <a:srgbClr val="000000"/>
                </a:solidFill>
                <a:latin typeface="Arial"/>
                <a:ea typeface="Arial"/>
                <a:cs typeface="Arial"/>
                <a:sym typeface="Arial"/>
              </a:rPr>
            </a:br>
            <a:br>
              <a:rPr lang="en" sz="1800" b="0" i="0" u="none" strike="noStrike" cap="none">
                <a:solidFill>
                  <a:srgbClr val="000000"/>
                </a:solidFill>
                <a:latin typeface="Arial"/>
                <a:ea typeface="Arial"/>
                <a:cs typeface="Arial"/>
                <a:sym typeface="Arial"/>
              </a:rPr>
            </a:b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688" name="Google Shape;688;p19"/>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Involucrar a los padres de una manera significativa, en el desarrollo, implementación y revisión del programa de participación de los padres.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Convocar a una reunión anual para informar a los padres/estudiantes del Título I, Ios requisitos y los derechos que tienen al participar del Programa Título I.</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100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Ofrecer horario flexible de reuniones para incrementar la participación.</a:t>
            </a:r>
            <a:br>
              <a:rPr lang="en" sz="1800" b="0" i="0" u="none" strike="noStrike" cap="none">
                <a:solidFill>
                  <a:srgbClr val="3D4965"/>
                </a:solidFill>
                <a:latin typeface="Dosis"/>
                <a:ea typeface="Dosis"/>
                <a:cs typeface="Dosis"/>
                <a:sym typeface="Dosis"/>
              </a:rPr>
            </a:br>
            <a:br>
              <a:rPr lang="en" sz="22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689" name="Google Shape;689;p19"/>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Requisitos del Plan de Participación de los Padres</a:t>
            </a:r>
            <a:endParaRPr sz="2200">
              <a:solidFill>
                <a:srgbClr val="3D4965"/>
              </a:solidFill>
            </a:endParaRPr>
          </a:p>
        </p:txBody>
      </p:sp>
      <p:sp>
        <p:nvSpPr>
          <p:cNvPr id="690" name="Google Shape;690;p19"/>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Parent and Family Engagement Plan Requirements</a:t>
            </a:r>
            <a:endParaRPr sz="2200">
              <a:solidFill>
                <a:srgbClr val="3D496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94"/>
        <p:cNvGrpSpPr/>
        <p:nvPr/>
      </p:nvGrpSpPr>
      <p:grpSpPr>
        <a:xfrm>
          <a:off x="0" y="0"/>
          <a:ext cx="0" cy="0"/>
          <a:chOff x="0" y="0"/>
          <a:chExt cx="0" cy="0"/>
        </a:xfrm>
      </p:grpSpPr>
      <p:sp>
        <p:nvSpPr>
          <p:cNvPr id="695" name="Google Shape;695;p20"/>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3D4965"/>
                </a:solidFill>
                <a:latin typeface="Dosis"/>
                <a:ea typeface="Dosis"/>
                <a:cs typeface="Dosis"/>
                <a:sym typeface="Dosis"/>
              </a:rPr>
              <a:t>Provides parents of Title I students with timely information about Title I programs.</a:t>
            </a:r>
            <a:endParaRPr sz="18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Student agendas, notices, newsletters, website</a:t>
            </a:r>
            <a:endParaRPr sz="1700" b="0" i="0" u="none" strike="noStrike" cap="none">
              <a:solidFill>
                <a:srgbClr val="3D4965"/>
              </a:solidFill>
              <a:latin typeface="Dosis"/>
              <a:ea typeface="Dosis"/>
              <a:cs typeface="Dosis"/>
              <a:sym typeface="Dosis"/>
            </a:endParaRPr>
          </a:p>
          <a:p>
            <a:pPr marL="0" marR="0" lvl="0" indent="0" algn="ctr" rtl="0">
              <a:lnSpc>
                <a:spcPct val="100000"/>
              </a:lnSpc>
              <a:spcBef>
                <a:spcPts val="1000"/>
              </a:spcBef>
              <a:spcAft>
                <a:spcPts val="0"/>
              </a:spcAft>
              <a:buClr>
                <a:srgbClr val="000000"/>
              </a:buClr>
              <a:buSzPts val="1800"/>
              <a:buFont typeface="Arial"/>
              <a:buNone/>
            </a:pPr>
            <a:endParaRPr sz="1800" b="0" i="0" u="none" strike="noStrike" cap="none">
              <a:solidFill>
                <a:srgbClr val="3D4965"/>
              </a:solidFill>
              <a:latin typeface="Dosis"/>
              <a:ea typeface="Dosis"/>
              <a:cs typeface="Dosis"/>
              <a:sym typeface="Dosis"/>
            </a:endParaRPr>
          </a:p>
          <a:p>
            <a:pPr marL="0" marR="0" lvl="0" indent="0" algn="ctr" rtl="0">
              <a:lnSpc>
                <a:spcPct val="100000"/>
              </a:lnSpc>
              <a:spcBef>
                <a:spcPts val="1000"/>
              </a:spcBef>
              <a:spcAft>
                <a:spcPts val="1000"/>
              </a:spcAft>
              <a:buClr>
                <a:srgbClr val="000000"/>
              </a:buClr>
              <a:buSzPts val="2400"/>
              <a:buFont typeface="Arial"/>
              <a:buNone/>
            </a:pPr>
            <a:r>
              <a:rPr lang="en" sz="2400" b="1" i="0" u="none" strike="noStrike" cap="none">
                <a:solidFill>
                  <a:srgbClr val="3D4965"/>
                </a:solidFill>
                <a:latin typeface="Dosis"/>
                <a:ea typeface="Dosis"/>
                <a:cs typeface="Dosis"/>
                <a:sym typeface="Dosis"/>
              </a:rPr>
              <a:t>What works for you?</a:t>
            </a:r>
            <a:br>
              <a:rPr lang="en" sz="2400" b="1"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p:txBody>
      </p:sp>
      <p:sp>
        <p:nvSpPr>
          <p:cNvPr id="696" name="Google Shape;696;p20"/>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rgbClr val="3D4965"/>
                </a:solidFill>
                <a:latin typeface="Dosis"/>
                <a:ea typeface="Dosis"/>
                <a:cs typeface="Dosis"/>
                <a:sym typeface="Dosis"/>
              </a:rPr>
              <a:t>Proveer a los padres/estudiantes del Título I, información oportuna sobre el programa.</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Agendas de los estudiantes, noticias, boletines, website</a:t>
            </a:r>
            <a:endParaRPr sz="1700" b="0" i="0" u="none" strike="noStrike" cap="none">
              <a:solidFill>
                <a:srgbClr val="3D4965"/>
              </a:solidFill>
              <a:latin typeface="Dosis"/>
              <a:ea typeface="Dosis"/>
              <a:cs typeface="Dosis"/>
              <a:sym typeface="Dosis"/>
            </a:endParaRPr>
          </a:p>
          <a:p>
            <a:pPr marL="0" marR="0" lvl="0" indent="0" algn="ctr" rtl="0">
              <a:lnSpc>
                <a:spcPct val="100000"/>
              </a:lnSpc>
              <a:spcBef>
                <a:spcPts val="1000"/>
              </a:spcBef>
              <a:spcAft>
                <a:spcPts val="0"/>
              </a:spcAft>
              <a:buClr>
                <a:srgbClr val="000000"/>
              </a:buClr>
              <a:buSzPts val="1800"/>
              <a:buFont typeface="Arial"/>
              <a:buNone/>
            </a:pPr>
            <a:endParaRPr sz="1800" b="0" i="0" u="none" strike="noStrike" cap="none">
              <a:solidFill>
                <a:srgbClr val="3D4965"/>
              </a:solidFill>
              <a:latin typeface="Dosis"/>
              <a:ea typeface="Dosis"/>
              <a:cs typeface="Dosis"/>
              <a:sym typeface="Dosis"/>
            </a:endParaRPr>
          </a:p>
          <a:p>
            <a:pPr marL="0" marR="0" lvl="0" indent="0" algn="ctr" rtl="0">
              <a:lnSpc>
                <a:spcPct val="100000"/>
              </a:lnSpc>
              <a:spcBef>
                <a:spcPts val="1000"/>
              </a:spcBef>
              <a:spcAft>
                <a:spcPts val="0"/>
              </a:spcAft>
              <a:buClr>
                <a:srgbClr val="000000"/>
              </a:buClr>
              <a:buSzPts val="2400"/>
              <a:buFont typeface="Arial"/>
              <a:buNone/>
            </a:pPr>
            <a:r>
              <a:rPr lang="en" sz="2400" b="1" i="0" u="none" strike="noStrike" cap="none">
                <a:solidFill>
                  <a:srgbClr val="3D4965"/>
                </a:solidFill>
                <a:latin typeface="Dosis"/>
                <a:ea typeface="Dosis"/>
                <a:cs typeface="Dosis"/>
                <a:sym typeface="Dosis"/>
              </a:rPr>
              <a:t>¿Que funciona para usted?</a:t>
            </a:r>
            <a:endParaRPr sz="2400" b="1"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100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22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697" name="Google Shape;697;p20"/>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100">
                <a:solidFill>
                  <a:srgbClr val="3D4965"/>
                </a:solidFill>
              </a:rPr>
              <a:t>Requisitos del Plan de Participación de los Padres (cont.)</a:t>
            </a:r>
            <a:endParaRPr sz="2100">
              <a:solidFill>
                <a:srgbClr val="3D4965"/>
              </a:solidFill>
            </a:endParaRPr>
          </a:p>
        </p:txBody>
      </p:sp>
      <p:sp>
        <p:nvSpPr>
          <p:cNvPr id="698" name="Google Shape;698;p20"/>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Parent and Family Engagement Plan Requirements (cont.)</a:t>
            </a:r>
            <a:endParaRPr sz="2200">
              <a:solidFill>
                <a:srgbClr val="3D4965"/>
              </a:solidFill>
            </a:endParaRPr>
          </a:p>
        </p:txBody>
      </p:sp>
      <p:pic>
        <p:nvPicPr>
          <p:cNvPr id="699" name="Google Shape;699;p20"/>
          <p:cNvPicPr preferRelativeResize="0"/>
          <p:nvPr/>
        </p:nvPicPr>
        <p:blipFill rotWithShape="1">
          <a:blip r:embed="rId4">
            <a:alphaModFix/>
          </a:blip>
          <a:srcRect/>
          <a:stretch/>
        </p:blipFill>
        <p:spPr>
          <a:xfrm>
            <a:off x="4111388" y="3970225"/>
            <a:ext cx="921224" cy="9543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3"/>
        <p:cNvGrpSpPr/>
        <p:nvPr/>
      </p:nvGrpSpPr>
      <p:grpSpPr>
        <a:xfrm>
          <a:off x="0" y="0"/>
          <a:ext cx="0" cy="0"/>
          <a:chOff x="0" y="0"/>
          <a:chExt cx="0" cy="0"/>
        </a:xfrm>
      </p:grpSpPr>
      <p:sp>
        <p:nvSpPr>
          <p:cNvPr id="704" name="Google Shape;704;p21"/>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Assists parents in understanding academic content standards, assessments, and how to monitor and improve the achievement of their children.</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Provides materials and training to help Title I parents work with their children to improve their children's literacy.</a:t>
            </a:r>
            <a:endParaRPr sz="1400" b="0" i="0" u="none" strike="noStrike" cap="none">
              <a:solidFill>
                <a:srgbClr val="3D4965"/>
              </a:solidFill>
              <a:latin typeface="Dosis"/>
              <a:ea typeface="Dosis"/>
              <a:cs typeface="Dosis"/>
              <a:sym typeface="Dosis"/>
            </a:endParaRPr>
          </a:p>
          <a:p>
            <a:pPr marL="914400" marR="0" lvl="1" indent="-317500" algn="l" rtl="0">
              <a:lnSpc>
                <a:spcPct val="100000"/>
              </a:lnSpc>
              <a:spcBef>
                <a:spcPts val="1000"/>
              </a:spcBef>
              <a:spcAft>
                <a:spcPts val="0"/>
              </a:spcAft>
              <a:buClr>
                <a:srgbClr val="1155CC"/>
              </a:buClr>
              <a:buSzPts val="1400"/>
              <a:buFont typeface="Dosis"/>
              <a:buChar char="❏"/>
            </a:pPr>
            <a:r>
              <a:rPr lang="en" sz="1400" b="1" i="0" u="none" strike="noStrike" cap="none">
                <a:solidFill>
                  <a:srgbClr val="3D4965"/>
                </a:solidFill>
                <a:latin typeface="Dosis"/>
                <a:ea typeface="Dosis"/>
                <a:cs typeface="Dosis"/>
                <a:sym typeface="Dosis"/>
              </a:rPr>
              <a:t>Example:</a:t>
            </a:r>
            <a:r>
              <a:rPr lang="en" sz="1400" b="0" i="0" u="none" strike="noStrike" cap="none">
                <a:solidFill>
                  <a:srgbClr val="3D4965"/>
                </a:solidFill>
                <a:latin typeface="Dosis"/>
                <a:ea typeface="Dosis"/>
                <a:cs typeface="Dosis"/>
                <a:sym typeface="Dosis"/>
              </a:rPr>
              <a:t> Academic Parent Teacher Teams (APTT) held at South throughout the year in our new pre-kindergarten classes. </a:t>
            </a:r>
            <a:endParaRPr sz="1400" b="0" i="0" u="none" strike="noStrike" cap="none">
              <a:solidFill>
                <a:srgbClr val="3D4965"/>
              </a:solidFill>
              <a:latin typeface="Dosis"/>
              <a:ea typeface="Dosis"/>
              <a:cs typeface="Dosis"/>
              <a:sym typeface="Dosis"/>
            </a:endParaRPr>
          </a:p>
          <a:p>
            <a:pPr marL="914400" marR="0" lvl="1"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The sessions are designed to show parents how to focus on academic goals and instructional strategies that improve student learning and measure student success.</a:t>
            </a:r>
            <a:br>
              <a:rPr lang="en" sz="1400" b="0" i="0" u="none" strike="noStrike" cap="none">
                <a:solidFill>
                  <a:srgbClr val="3D4965"/>
                </a:solidFill>
                <a:latin typeface="Dosis"/>
                <a:ea typeface="Dosis"/>
                <a:cs typeface="Dosis"/>
                <a:sym typeface="Dosis"/>
              </a:rPr>
            </a:br>
            <a:br>
              <a:rPr lang="en" sz="2400" b="1"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p:txBody>
      </p:sp>
      <p:sp>
        <p:nvSpPr>
          <p:cNvPr id="705" name="Google Shape;705;p21"/>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Asistir a los padres en la comprensión de cómo monitorear y mejorar los logros académicos de sus hijos, sus evaluaciones y estándares de contenido académico.</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Proporciona materiales y capacitación para ayudar a los padres de Título I, a trabajar con sus hijos para mejorar su rendimiento académico. </a:t>
            </a:r>
            <a:endParaRPr sz="1400" b="0" i="0" u="none" strike="noStrike" cap="none">
              <a:solidFill>
                <a:srgbClr val="3D4965"/>
              </a:solidFill>
              <a:latin typeface="Dosis"/>
              <a:ea typeface="Dosis"/>
              <a:cs typeface="Dosis"/>
              <a:sym typeface="Dosis"/>
            </a:endParaRPr>
          </a:p>
          <a:p>
            <a:pPr marL="914400" marR="0" lvl="0" indent="-317500" algn="l" rtl="0">
              <a:lnSpc>
                <a:spcPct val="100000"/>
              </a:lnSpc>
              <a:spcBef>
                <a:spcPts val="1000"/>
              </a:spcBef>
              <a:spcAft>
                <a:spcPts val="0"/>
              </a:spcAft>
              <a:buClr>
                <a:schemeClr val="hlink"/>
              </a:buClr>
              <a:buSzPts val="1400"/>
              <a:buFont typeface="Dosis"/>
              <a:buChar char="❏"/>
            </a:pPr>
            <a:r>
              <a:rPr lang="en" sz="1400" b="1" i="0" u="none" strike="noStrike" cap="none">
                <a:solidFill>
                  <a:srgbClr val="3D4965"/>
                </a:solidFill>
                <a:latin typeface="Dosis"/>
                <a:ea typeface="Dosis"/>
                <a:cs typeface="Dosis"/>
                <a:sym typeface="Dosis"/>
              </a:rPr>
              <a:t>Ejemplo:</a:t>
            </a:r>
            <a:r>
              <a:rPr lang="en" sz="1400" b="0" i="0" u="none" strike="noStrike" cap="none">
                <a:solidFill>
                  <a:srgbClr val="3D4965"/>
                </a:solidFill>
                <a:latin typeface="Dosis"/>
                <a:ea typeface="Dosis"/>
                <a:cs typeface="Dosis"/>
                <a:sym typeface="Dosis"/>
              </a:rPr>
              <a:t> Equipo Académico de Padres/Maestros (APTT), se reúnen todos los años en la South.</a:t>
            </a:r>
            <a:endParaRPr sz="1400" b="0" i="0" u="none" strike="noStrike" cap="none">
              <a:solidFill>
                <a:srgbClr val="3D4965"/>
              </a:solidFill>
              <a:latin typeface="Dosis"/>
              <a:ea typeface="Dosis"/>
              <a:cs typeface="Dosis"/>
              <a:sym typeface="Dosis"/>
            </a:endParaRPr>
          </a:p>
          <a:p>
            <a:pPr marL="9144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Las sesiones están diseñadas para mostrar a los padres como concentrarse en las estrategias de enseñanza y metas académicas, para mejorar el aprendizaje y la evaluación del éxito obtenido por los estudiantes</a:t>
            </a: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endParaRPr sz="1600" b="0" i="0" u="none" strike="noStrike" cap="none">
              <a:solidFill>
                <a:srgbClr val="3D4965"/>
              </a:solidFill>
              <a:latin typeface="Dosis"/>
              <a:ea typeface="Dosis"/>
              <a:cs typeface="Dosis"/>
              <a:sym typeface="Dosis"/>
            </a:endParaRPr>
          </a:p>
          <a:p>
            <a:pPr marL="0" marR="0" lvl="0" indent="0" algn="ctr" rtl="0">
              <a:lnSpc>
                <a:spcPct val="100000"/>
              </a:lnSpc>
              <a:spcBef>
                <a:spcPts val="1000"/>
              </a:spcBef>
              <a:spcAft>
                <a:spcPts val="0"/>
              </a:spcAft>
              <a:buClr>
                <a:srgbClr val="000000"/>
              </a:buClr>
              <a:buSzPts val="1800"/>
              <a:buFont typeface="Arial"/>
              <a:buNone/>
            </a:pPr>
            <a:endParaRPr sz="1800" b="0" i="0" u="none" strike="noStrike" cap="none">
              <a:solidFill>
                <a:srgbClr val="3D4965"/>
              </a:solidFill>
              <a:latin typeface="Dosis"/>
              <a:ea typeface="Dosis"/>
              <a:cs typeface="Dosis"/>
              <a:sym typeface="Dosis"/>
            </a:endParaRPr>
          </a:p>
          <a:p>
            <a:pPr marL="0" marR="0" lvl="0" indent="0" algn="ctr" rtl="0">
              <a:lnSpc>
                <a:spcPct val="100000"/>
              </a:lnSpc>
              <a:spcBef>
                <a:spcPts val="1000"/>
              </a:spcBef>
              <a:spcAft>
                <a:spcPts val="0"/>
              </a:spcAft>
              <a:buClr>
                <a:srgbClr val="000000"/>
              </a:buClr>
              <a:buSzPts val="2400"/>
              <a:buFont typeface="Arial"/>
              <a:buNone/>
            </a:pPr>
            <a:endParaRPr sz="2400" b="1"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100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22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706" name="Google Shape;706;p21"/>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100">
                <a:solidFill>
                  <a:srgbClr val="3D4965"/>
                </a:solidFill>
              </a:rPr>
              <a:t>Requisitos del Plan de Participación de los Padres</a:t>
            </a:r>
            <a:endParaRPr sz="2100">
              <a:solidFill>
                <a:srgbClr val="3D4965"/>
              </a:solidFill>
            </a:endParaRPr>
          </a:p>
        </p:txBody>
      </p:sp>
      <p:sp>
        <p:nvSpPr>
          <p:cNvPr id="707" name="Google Shape;707;p21"/>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Parent and Family Engagement Plan Requirements (cont.)</a:t>
            </a:r>
            <a:endParaRPr sz="2200">
              <a:solidFill>
                <a:srgbClr val="3D4965"/>
              </a:solidFill>
            </a:endParaRPr>
          </a:p>
        </p:txBody>
      </p:sp>
      <p:pic>
        <p:nvPicPr>
          <p:cNvPr id="708" name="Google Shape;708;p21"/>
          <p:cNvPicPr preferRelativeResize="0"/>
          <p:nvPr/>
        </p:nvPicPr>
        <p:blipFill rotWithShape="1">
          <a:blip r:embed="rId4">
            <a:alphaModFix/>
          </a:blip>
          <a:srcRect/>
          <a:stretch/>
        </p:blipFill>
        <p:spPr>
          <a:xfrm>
            <a:off x="229674" y="4394225"/>
            <a:ext cx="1190800" cy="374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12"/>
        <p:cNvGrpSpPr/>
        <p:nvPr/>
      </p:nvGrpSpPr>
      <p:grpSpPr>
        <a:xfrm>
          <a:off x="0" y="0"/>
          <a:ext cx="0" cy="0"/>
          <a:chOff x="0" y="0"/>
          <a:chExt cx="0" cy="0"/>
        </a:xfrm>
      </p:grpSpPr>
      <p:sp>
        <p:nvSpPr>
          <p:cNvPr id="713" name="Google Shape;713;p23"/>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You are your child’s first teacher.</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You have the ability to influence your child’s education more than any teacher or school.</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Arial"/>
              <a:buChar char="❏"/>
            </a:pPr>
            <a:r>
              <a:rPr lang="en" sz="1800" b="1" i="0" u="none" strike="noStrike" cap="none">
                <a:solidFill>
                  <a:srgbClr val="3D4965"/>
                </a:solidFill>
                <a:latin typeface="Dosis"/>
                <a:ea typeface="Dosis"/>
                <a:cs typeface="Dosis"/>
                <a:sym typeface="Dosis"/>
              </a:rPr>
              <a:t>You know your child best:</a:t>
            </a:r>
            <a:endParaRPr sz="1800" b="1" i="0" u="none" strike="noStrike" cap="none">
              <a:solidFill>
                <a:srgbClr val="3D4965"/>
              </a:solidFill>
              <a:latin typeface="Dosis"/>
              <a:ea typeface="Dosis"/>
              <a:cs typeface="Dosis"/>
              <a:sym typeface="Dosis"/>
            </a:endParaRPr>
          </a:p>
          <a:p>
            <a:pPr marL="914400" marR="0" lvl="1" indent="-323850" algn="l" rtl="0">
              <a:lnSpc>
                <a:spcPct val="100000"/>
              </a:lnSpc>
              <a:spcBef>
                <a:spcPts val="1000"/>
              </a:spcBef>
              <a:spcAft>
                <a:spcPts val="0"/>
              </a:spcAft>
              <a:buClr>
                <a:srgbClr val="1155CC"/>
              </a:buClr>
              <a:buSzPts val="1500"/>
              <a:buFont typeface="Arial"/>
              <a:buChar char="❏"/>
            </a:pPr>
            <a:r>
              <a:rPr lang="en" sz="1500" b="0" i="0" u="none" strike="noStrike" cap="none">
                <a:solidFill>
                  <a:srgbClr val="3D4965"/>
                </a:solidFill>
                <a:latin typeface="Dosis"/>
                <a:ea typeface="Dosis"/>
                <a:cs typeface="Dosis"/>
                <a:sym typeface="Dosis"/>
              </a:rPr>
              <a:t>Share information about your child’s interests and abilities with teachers; and</a:t>
            </a:r>
            <a:endParaRPr sz="1500" b="0" i="0" u="none" strike="noStrike" cap="none">
              <a:solidFill>
                <a:srgbClr val="3D4965"/>
              </a:solidFill>
              <a:latin typeface="Dosis"/>
              <a:ea typeface="Dosis"/>
              <a:cs typeface="Dosis"/>
              <a:sym typeface="Dosis"/>
            </a:endParaRPr>
          </a:p>
          <a:p>
            <a:pPr marL="914400" marR="0" lvl="1" indent="-323850" algn="l" rtl="0">
              <a:lnSpc>
                <a:spcPct val="100000"/>
              </a:lnSpc>
              <a:spcBef>
                <a:spcPts val="1000"/>
              </a:spcBef>
              <a:spcAft>
                <a:spcPts val="0"/>
              </a:spcAft>
              <a:buClr>
                <a:srgbClr val="1155CC"/>
              </a:buClr>
              <a:buSzPts val="1500"/>
              <a:buFont typeface="Arial"/>
              <a:buChar char="❏"/>
            </a:pPr>
            <a:r>
              <a:rPr lang="en" sz="1500" b="0" i="0" u="none" strike="noStrike" cap="none">
                <a:solidFill>
                  <a:srgbClr val="3D4965"/>
                </a:solidFill>
                <a:latin typeface="Dosis"/>
                <a:ea typeface="Dosis"/>
                <a:cs typeface="Dosis"/>
                <a:sym typeface="Dosis"/>
              </a:rPr>
              <a:t>Ask to see progress reports on your child and the school.</a:t>
            </a:r>
            <a:br>
              <a:rPr lang="en" sz="1500" b="0" i="0" u="none" strike="noStrike" cap="none">
                <a:solidFill>
                  <a:srgbClr val="000000"/>
                </a:solidFill>
                <a:latin typeface="Arial"/>
                <a:ea typeface="Arial"/>
                <a:cs typeface="Arial"/>
                <a:sym typeface="Arial"/>
              </a:rPr>
            </a:b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714" name="Google Shape;714;p23"/>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Usted es el/la primer/a maestro/a de sus hijos.</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Usted tiene la habilidad de influenciar la educación de sus hijos, más que ningún maestro/a  escuela.</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1" i="0" u="none" strike="noStrike" cap="none">
                <a:solidFill>
                  <a:srgbClr val="3D4965"/>
                </a:solidFill>
                <a:latin typeface="Dosis"/>
                <a:ea typeface="Dosis"/>
                <a:cs typeface="Dosis"/>
                <a:sym typeface="Dosis"/>
              </a:rPr>
              <a:t>Usted conoce mejor a su hijo/a:</a:t>
            </a:r>
            <a:endParaRPr sz="1700" b="1" i="0" u="none" strike="noStrike" cap="none">
              <a:solidFill>
                <a:srgbClr val="3D4965"/>
              </a:solidFill>
              <a:latin typeface="Dosis"/>
              <a:ea typeface="Dosis"/>
              <a:cs typeface="Dosis"/>
              <a:sym typeface="Dosis"/>
            </a:endParaRPr>
          </a:p>
          <a:p>
            <a:pPr marL="914400" marR="0" lvl="1" indent="-323850" algn="l" rtl="0">
              <a:lnSpc>
                <a:spcPct val="100000"/>
              </a:lnSpc>
              <a:spcBef>
                <a:spcPts val="1000"/>
              </a:spcBef>
              <a:spcAft>
                <a:spcPts val="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Comparta información con los maestros de su hijo/a, sobre sus habilidades e intereses; y</a:t>
            </a:r>
            <a:endParaRPr sz="1500" b="0" i="0" u="none" strike="noStrike" cap="none">
              <a:solidFill>
                <a:srgbClr val="3D4965"/>
              </a:solidFill>
              <a:latin typeface="Dosis"/>
              <a:ea typeface="Dosis"/>
              <a:cs typeface="Dosis"/>
              <a:sym typeface="Dosis"/>
            </a:endParaRPr>
          </a:p>
          <a:p>
            <a:pPr marL="914400" marR="0" lvl="1" indent="-323850" algn="l" rtl="0">
              <a:lnSpc>
                <a:spcPct val="100000"/>
              </a:lnSpc>
              <a:spcBef>
                <a:spcPts val="1000"/>
              </a:spcBef>
              <a:spcAft>
                <a:spcPts val="1000"/>
              </a:spcAft>
              <a:buClr>
                <a:srgbClr val="1155CC"/>
              </a:buClr>
              <a:buSzPts val="1500"/>
              <a:buFont typeface="Dosis"/>
              <a:buChar char="❏"/>
            </a:pPr>
            <a:r>
              <a:rPr lang="en" sz="1500" b="0" i="0" u="none" strike="noStrike" cap="none">
                <a:solidFill>
                  <a:srgbClr val="3D4965"/>
                </a:solidFill>
                <a:latin typeface="Dosis"/>
                <a:ea typeface="Dosis"/>
                <a:cs typeface="Dosis"/>
                <a:sym typeface="Dosis"/>
              </a:rPr>
              <a:t>Pida información sobre el progreso escolar de su hijo/a a él/ella, y en la escuela. </a:t>
            </a:r>
            <a:r>
              <a:rPr lang="en" sz="1400" b="0" i="0" u="none" strike="noStrike" cap="none">
                <a:solidFill>
                  <a:srgbClr val="3D4965"/>
                </a:solidFill>
                <a:latin typeface="Dosis"/>
                <a:ea typeface="Dosis"/>
                <a:cs typeface="Dosis"/>
                <a:sym typeface="Dosis"/>
              </a:rPr>
              <a:t> </a:t>
            </a: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715" name="Google Shape;715;p23"/>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¡Su participación es la Clave para el éxito de sus hijos! </a:t>
            </a:r>
            <a:endParaRPr sz="2200">
              <a:solidFill>
                <a:srgbClr val="3D4965"/>
              </a:solidFill>
            </a:endParaRPr>
          </a:p>
        </p:txBody>
      </p:sp>
      <p:sp>
        <p:nvSpPr>
          <p:cNvPr id="716" name="Google Shape;716;p23"/>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Your involvement is Key to your child’s success!</a:t>
            </a:r>
            <a:endParaRPr sz="2200">
              <a:solidFill>
                <a:srgbClr val="3D4965"/>
              </a:solidFill>
            </a:endParaRPr>
          </a:p>
        </p:txBody>
      </p:sp>
      <p:pic>
        <p:nvPicPr>
          <p:cNvPr id="717" name="Google Shape;717;p23"/>
          <p:cNvPicPr preferRelativeResize="0"/>
          <p:nvPr/>
        </p:nvPicPr>
        <p:blipFill rotWithShape="1">
          <a:blip r:embed="rId4">
            <a:alphaModFix amt="86000"/>
          </a:blip>
          <a:srcRect/>
          <a:stretch/>
        </p:blipFill>
        <p:spPr>
          <a:xfrm>
            <a:off x="3199893" y="3927975"/>
            <a:ext cx="1184725" cy="849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21"/>
        <p:cNvGrpSpPr/>
        <p:nvPr/>
      </p:nvGrpSpPr>
      <p:grpSpPr>
        <a:xfrm>
          <a:off x="0" y="0"/>
          <a:ext cx="0" cy="0"/>
          <a:chOff x="0" y="0"/>
          <a:chExt cx="0" cy="0"/>
        </a:xfrm>
      </p:grpSpPr>
      <p:sp>
        <p:nvSpPr>
          <p:cNvPr id="722" name="Google Shape;722;p24"/>
          <p:cNvSpPr txBox="1"/>
          <p:nvPr/>
        </p:nvSpPr>
        <p:spPr>
          <a:xfrm>
            <a:off x="194050" y="89785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Share a love of learning</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Read to your child</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Ask your child to read to you</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Limit TV time</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Take advantage of the public library and the school media center</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Show interest in your child’s school day</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Ask questions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Ask to see homework</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Praise their efforts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100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Encourage good study habits. </a:t>
            </a:r>
            <a:br>
              <a:rPr lang="en" sz="1900" b="0" i="0" u="none" strike="noStrike" cap="none">
                <a:solidFill>
                  <a:srgbClr val="3D4965"/>
                </a:solidFill>
                <a:latin typeface="Dosis"/>
                <a:ea typeface="Dosis"/>
                <a:cs typeface="Dosis"/>
                <a:sym typeface="Dosis"/>
              </a:rPr>
            </a:br>
            <a:br>
              <a:rPr lang="en" sz="1900" b="0" i="0" u="none" strike="noStrike" cap="none">
                <a:solidFill>
                  <a:srgbClr val="3D4965"/>
                </a:solidFill>
                <a:latin typeface="Dosis"/>
                <a:ea typeface="Dosis"/>
                <a:cs typeface="Dosis"/>
                <a:sym typeface="Dosis"/>
              </a:rPr>
            </a:br>
            <a:br>
              <a:rPr lang="en" sz="1900" b="0" i="0" u="none" strike="noStrike" cap="none">
                <a:solidFill>
                  <a:srgbClr val="000000"/>
                </a:solidFill>
                <a:latin typeface="Dosis"/>
                <a:ea typeface="Dosis"/>
                <a:cs typeface="Dosis"/>
                <a:sym typeface="Dosis"/>
              </a:rPr>
            </a:br>
            <a:endParaRPr sz="1900" b="0" i="0" u="none" strike="noStrike" cap="none">
              <a:solidFill>
                <a:srgbClr val="000000"/>
              </a:solidFill>
              <a:latin typeface="Dosis"/>
              <a:ea typeface="Dosis"/>
              <a:cs typeface="Dosis"/>
              <a:sym typeface="Dosis"/>
            </a:endParaRPr>
          </a:p>
        </p:txBody>
      </p:sp>
      <p:sp>
        <p:nvSpPr>
          <p:cNvPr id="723" name="Google Shape;723;p24"/>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Comparta el amor por el aprendizaje;</a:t>
            </a:r>
            <a:br>
              <a:rPr lang="en" sz="1400" b="0" i="0" u="none" strike="noStrike" cap="none">
                <a:solidFill>
                  <a:srgbClr val="3D4965"/>
                </a:solidFill>
                <a:latin typeface="Dosis"/>
                <a:ea typeface="Dosis"/>
                <a:cs typeface="Dosis"/>
                <a:sym typeface="Dosis"/>
              </a:rPr>
            </a:br>
            <a:r>
              <a:rPr lang="en" sz="1400" b="0" i="0" u="none" strike="noStrike" cap="none">
                <a:solidFill>
                  <a:srgbClr val="3D4965"/>
                </a:solidFill>
                <a:latin typeface="Dosis"/>
                <a:ea typeface="Dosis"/>
                <a:cs typeface="Dosis"/>
                <a:sym typeface="Dosis"/>
              </a:rPr>
              <a:t>Léale a su hijo/a</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Digale a su hijo/a que le léa a usted</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Limite el tiempo de TV</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Aproveche la biblioteca pública y la de la escuela</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 Muestre interés en lo que hace a diario su hijo/a en la escuela</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Hagale preguntas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Dígale que le muestre sus tareas escolares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Elogio/a por sus esfuerzos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100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Anímalo para que tenga buenos hábitos de estudio. </a:t>
            </a:r>
            <a:br>
              <a:rPr lang="en" sz="1400" b="0" i="0" u="none" strike="noStrike" cap="none">
                <a:solidFill>
                  <a:srgbClr val="3D4965"/>
                </a:solidFill>
                <a:latin typeface="Arial"/>
                <a:ea typeface="Arial"/>
                <a:cs typeface="Arial"/>
                <a:sym typeface="Arial"/>
              </a:rPr>
            </a:b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724" name="Google Shape;724;p24"/>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Apoye la Educación de sus Hijos</a:t>
            </a:r>
            <a:endParaRPr sz="2200">
              <a:solidFill>
                <a:srgbClr val="3D4965"/>
              </a:solidFill>
            </a:endParaRPr>
          </a:p>
        </p:txBody>
      </p:sp>
      <p:sp>
        <p:nvSpPr>
          <p:cNvPr id="725" name="Google Shape;725;p24"/>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Support Your Child’s Education</a:t>
            </a:r>
            <a:endParaRPr sz="2200">
              <a:solidFill>
                <a:srgbClr val="3D4965"/>
              </a:solidFill>
            </a:endParaRPr>
          </a:p>
        </p:txBody>
      </p:sp>
      <p:pic>
        <p:nvPicPr>
          <p:cNvPr id="726" name="Google Shape;726;p24"/>
          <p:cNvPicPr preferRelativeResize="0"/>
          <p:nvPr/>
        </p:nvPicPr>
        <p:blipFill rotWithShape="1">
          <a:blip r:embed="rId4">
            <a:alphaModFix/>
          </a:blip>
          <a:srcRect l="19167" r="15390"/>
          <a:stretch/>
        </p:blipFill>
        <p:spPr>
          <a:xfrm flipH="1">
            <a:off x="3741125" y="3763725"/>
            <a:ext cx="645225" cy="986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30"/>
        <p:cNvGrpSpPr/>
        <p:nvPr/>
      </p:nvGrpSpPr>
      <p:grpSpPr>
        <a:xfrm>
          <a:off x="0" y="0"/>
          <a:ext cx="0" cy="0"/>
          <a:chOff x="0" y="0"/>
          <a:chExt cx="0" cy="0"/>
        </a:xfrm>
      </p:grpSpPr>
      <p:sp>
        <p:nvSpPr>
          <p:cNvPr id="731" name="Google Shape;731;p25"/>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Attend school events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Visit the classroom</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Volunteer at the school</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Join parents’ organizations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Keep teachers informed</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Arial"/>
              <a:buChar char="❏"/>
            </a:pPr>
            <a:r>
              <a:rPr lang="en" sz="1400" b="0" i="0" u="none" strike="noStrike" cap="none">
                <a:solidFill>
                  <a:srgbClr val="3D4965"/>
                </a:solidFill>
                <a:latin typeface="Dosis"/>
                <a:ea typeface="Dosis"/>
                <a:cs typeface="Dosis"/>
                <a:sym typeface="Dosis"/>
              </a:rPr>
              <a:t>Attend special parent trainings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Attend parent-teacher conferences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Be prepared for the meetings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Consider whether you have met your responsibilities as stated in the parent-school compact</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List your questions before the meeting</a:t>
            </a:r>
            <a:br>
              <a:rPr lang="en" sz="1400" b="0" i="0" u="none" strike="noStrike" cap="none">
                <a:solidFill>
                  <a:srgbClr val="3D4965"/>
                </a:solidFill>
                <a:latin typeface="Dosis"/>
                <a:ea typeface="Dosis"/>
                <a:cs typeface="Dosis"/>
                <a:sym typeface="Dosis"/>
              </a:rPr>
            </a:br>
            <a:endParaRPr sz="1400" b="0" i="0" u="none" strike="noStrike" cap="none">
              <a:solidFill>
                <a:srgbClr val="3D4965"/>
              </a:solidFill>
              <a:latin typeface="Dosis"/>
              <a:ea typeface="Dosis"/>
              <a:cs typeface="Dosis"/>
              <a:sym typeface="Dosis"/>
            </a:endParaRPr>
          </a:p>
          <a:p>
            <a:pPr marL="457200" marR="0" lvl="0" indent="0" algn="l" rtl="0">
              <a:lnSpc>
                <a:spcPct val="100000"/>
              </a:lnSpc>
              <a:spcBef>
                <a:spcPts val="1000"/>
              </a:spcBef>
              <a:spcAft>
                <a:spcPts val="1000"/>
              </a:spcAft>
              <a:buClr>
                <a:srgbClr val="000000"/>
              </a:buClr>
              <a:buSzPts val="1800"/>
              <a:buFont typeface="Arial"/>
              <a:buNone/>
            </a:pPr>
            <a:br>
              <a:rPr lang="en" sz="1800" b="0" i="0" u="none" strike="noStrike" cap="none">
                <a:solidFill>
                  <a:srgbClr val="3D4965"/>
                </a:solidFill>
                <a:latin typeface="Dosis"/>
                <a:ea typeface="Dosis"/>
                <a:cs typeface="Dosis"/>
                <a:sym typeface="Dosis"/>
              </a:rPr>
            </a:b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732" name="Google Shape;732;p25"/>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Asista a los eventos escolares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Visite los salones de clase </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Haga trabajo voluntario en las escuelas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Unase a las organizaciones de padres de familia</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Mantenga informados a los maestros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Asista a talleres que son especiales para los padres</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Asista a la reuniones de padres/maestros </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Llegue preparado a las reuniones </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Considere si usted ha cumplido con sus responsabilidades como se indica en el contrato entre los padres - escuela </a:t>
            </a:r>
            <a:endParaRPr sz="1400" b="0" i="0" u="none" strike="noStrike" cap="none">
              <a:solidFill>
                <a:srgbClr val="3D4965"/>
              </a:solidFill>
              <a:latin typeface="Dosis"/>
              <a:ea typeface="Dosis"/>
              <a:cs typeface="Dosis"/>
              <a:sym typeface="Dosis"/>
            </a:endParaRPr>
          </a:p>
          <a:p>
            <a:pPr marL="457200" marR="0" lvl="0" indent="-317500" algn="l" rtl="0">
              <a:lnSpc>
                <a:spcPct val="100000"/>
              </a:lnSpc>
              <a:spcBef>
                <a:spcPts val="1000"/>
              </a:spcBef>
              <a:spcAft>
                <a:spcPts val="1000"/>
              </a:spcAft>
              <a:buClr>
                <a:srgbClr val="1155CC"/>
              </a:buClr>
              <a:buSzPts val="1400"/>
              <a:buFont typeface="Dosis"/>
              <a:buChar char="❏"/>
            </a:pPr>
            <a:r>
              <a:rPr lang="en" sz="1400" b="0" i="0" u="none" strike="noStrike" cap="none">
                <a:solidFill>
                  <a:srgbClr val="3D4965"/>
                </a:solidFill>
                <a:latin typeface="Dosis"/>
                <a:ea typeface="Dosis"/>
                <a:cs typeface="Dosis"/>
                <a:sym typeface="Dosis"/>
              </a:rPr>
              <a:t>Tenga lista sus preguntas antes de la reunión </a:t>
            </a:r>
            <a:br>
              <a:rPr lang="en" sz="1400" b="0" i="0" u="none" strike="noStrike" cap="none">
                <a:solidFill>
                  <a:srgbClr val="3D4965"/>
                </a:solidFill>
                <a:latin typeface="Dosis"/>
                <a:ea typeface="Dosis"/>
                <a:cs typeface="Dosis"/>
                <a:sym typeface="Dosis"/>
              </a:rPr>
            </a:br>
            <a:r>
              <a:rPr lang="en" sz="1400" b="0" i="0" u="none" strike="noStrike" cap="none">
                <a:solidFill>
                  <a:srgbClr val="3D4965"/>
                </a:solidFill>
                <a:latin typeface="Dosis"/>
                <a:ea typeface="Dosis"/>
                <a:cs typeface="Dosis"/>
                <a:sym typeface="Dosis"/>
              </a:rPr>
              <a:t> </a:t>
            </a: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733" name="Google Shape;733;p25"/>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Conozca Su Escuela y Comuníquese con los Maestros </a:t>
            </a:r>
            <a:endParaRPr sz="2200">
              <a:solidFill>
                <a:srgbClr val="3D4965"/>
              </a:solidFill>
            </a:endParaRPr>
          </a:p>
        </p:txBody>
      </p:sp>
      <p:sp>
        <p:nvSpPr>
          <p:cNvPr id="734" name="Google Shape;734;p25"/>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Get to Know Your School &amp; Communicate with the Teachers</a:t>
            </a:r>
            <a:endParaRPr sz="2200">
              <a:solidFill>
                <a:srgbClr val="3D4965"/>
              </a:solidFill>
            </a:endParaRPr>
          </a:p>
        </p:txBody>
      </p:sp>
      <p:pic>
        <p:nvPicPr>
          <p:cNvPr id="735" name="Google Shape;735;p25"/>
          <p:cNvPicPr preferRelativeResize="0"/>
          <p:nvPr/>
        </p:nvPicPr>
        <p:blipFill rotWithShape="1">
          <a:blip r:embed="rId4">
            <a:alphaModFix/>
          </a:blip>
          <a:srcRect/>
          <a:stretch/>
        </p:blipFill>
        <p:spPr>
          <a:xfrm>
            <a:off x="3128041" y="1184971"/>
            <a:ext cx="1061209" cy="748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39"/>
        <p:cNvGrpSpPr/>
        <p:nvPr/>
      </p:nvGrpSpPr>
      <p:grpSpPr>
        <a:xfrm>
          <a:off x="0" y="0"/>
          <a:ext cx="0" cy="0"/>
          <a:chOff x="0" y="0"/>
          <a:chExt cx="0" cy="0"/>
        </a:xfrm>
      </p:grpSpPr>
      <p:sp>
        <p:nvSpPr>
          <p:cNvPr id="740" name="Google Shape;740;g148dc74c30e_0_0"/>
          <p:cNvSpPr txBox="1">
            <a:spLocks noGrp="1"/>
          </p:cNvSpPr>
          <p:nvPr>
            <p:ph type="title" idx="4294967295"/>
          </p:nvPr>
        </p:nvSpPr>
        <p:spPr>
          <a:xfrm>
            <a:off x="4636700" y="106150"/>
            <a:ext cx="4295400" cy="3826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endParaRPr sz="4500">
              <a:solidFill>
                <a:srgbClr val="3D4965"/>
              </a:solidFill>
            </a:endParaRPr>
          </a:p>
          <a:p>
            <a:pPr marL="0" lvl="0" indent="0" algn="ctr" rtl="0">
              <a:lnSpc>
                <a:spcPct val="100000"/>
              </a:lnSpc>
              <a:spcBef>
                <a:spcPts val="0"/>
              </a:spcBef>
              <a:spcAft>
                <a:spcPts val="0"/>
              </a:spcAft>
              <a:buSzPts val="1800"/>
              <a:buNone/>
            </a:pPr>
            <a:r>
              <a:rPr lang="en" sz="4500">
                <a:solidFill>
                  <a:srgbClr val="3D4965"/>
                </a:solidFill>
              </a:rPr>
              <a:t>Por favor complete la encuesta.</a:t>
            </a:r>
            <a:endParaRPr sz="4500">
              <a:solidFill>
                <a:srgbClr val="3D4965"/>
              </a:solidFill>
            </a:endParaRPr>
          </a:p>
        </p:txBody>
      </p:sp>
      <p:sp>
        <p:nvSpPr>
          <p:cNvPr id="741" name="Google Shape;741;g148dc74c30e_0_0"/>
          <p:cNvSpPr txBox="1">
            <a:spLocks noGrp="1"/>
          </p:cNvSpPr>
          <p:nvPr>
            <p:ph type="title" idx="4294967295"/>
          </p:nvPr>
        </p:nvSpPr>
        <p:spPr>
          <a:xfrm>
            <a:off x="212800" y="106150"/>
            <a:ext cx="4230000" cy="3826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endParaRPr sz="3000">
              <a:solidFill>
                <a:srgbClr val="3D4965"/>
              </a:solidFill>
            </a:endParaRPr>
          </a:p>
          <a:p>
            <a:pPr marL="0" lvl="0" indent="0" algn="ctr" rtl="0">
              <a:lnSpc>
                <a:spcPct val="100000"/>
              </a:lnSpc>
              <a:spcBef>
                <a:spcPts val="0"/>
              </a:spcBef>
              <a:spcAft>
                <a:spcPts val="0"/>
              </a:spcAft>
              <a:buSzPts val="1800"/>
              <a:buNone/>
            </a:pPr>
            <a:endParaRPr sz="3000">
              <a:solidFill>
                <a:srgbClr val="3D4965"/>
              </a:solidFill>
            </a:endParaRPr>
          </a:p>
          <a:p>
            <a:pPr marL="0" lvl="0" indent="0" algn="ctr" rtl="0">
              <a:lnSpc>
                <a:spcPct val="100000"/>
              </a:lnSpc>
              <a:spcBef>
                <a:spcPts val="0"/>
              </a:spcBef>
              <a:spcAft>
                <a:spcPts val="0"/>
              </a:spcAft>
              <a:buSzPts val="1800"/>
              <a:buNone/>
            </a:pPr>
            <a:r>
              <a:rPr lang="en" sz="4500">
                <a:solidFill>
                  <a:srgbClr val="3D4965"/>
                </a:solidFill>
              </a:rPr>
              <a:t>Please complete the survey.</a:t>
            </a:r>
            <a:endParaRPr sz="4500">
              <a:solidFill>
                <a:srgbClr val="3D4965"/>
              </a:solidFill>
            </a:endParaRPr>
          </a:p>
        </p:txBody>
      </p:sp>
      <p:sp>
        <p:nvSpPr>
          <p:cNvPr id="742" name="Google Shape;742;g148dc74c30e_0_0"/>
          <p:cNvSpPr/>
          <p:nvPr/>
        </p:nvSpPr>
        <p:spPr>
          <a:xfrm>
            <a:off x="242900" y="708175"/>
            <a:ext cx="608118" cy="66523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C78D8"/>
              </a:solidFill>
              <a:latin typeface="Arial"/>
              <a:ea typeface="Arial"/>
              <a:cs typeface="Arial"/>
              <a:sym typeface="Arial"/>
            </a:endParaRPr>
          </a:p>
        </p:txBody>
      </p:sp>
      <p:sp>
        <p:nvSpPr>
          <p:cNvPr id="743" name="Google Shape;743;g148dc74c30e_0_0"/>
          <p:cNvSpPr txBox="1">
            <a:spLocks noGrp="1"/>
          </p:cNvSpPr>
          <p:nvPr>
            <p:ph type="ctrTitle"/>
          </p:nvPr>
        </p:nvSpPr>
        <p:spPr>
          <a:xfrm>
            <a:off x="713188" y="382725"/>
            <a:ext cx="3229200" cy="1159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3700"/>
              <a:buNone/>
            </a:pPr>
            <a:r>
              <a:rPr lang="en" sz="4500"/>
              <a:t>THANK YOU!</a:t>
            </a:r>
            <a:endParaRPr sz="4500"/>
          </a:p>
        </p:txBody>
      </p:sp>
      <p:sp>
        <p:nvSpPr>
          <p:cNvPr id="744" name="Google Shape;744;g148dc74c30e_0_0"/>
          <p:cNvSpPr/>
          <p:nvPr/>
        </p:nvSpPr>
        <p:spPr>
          <a:xfrm flipH="1">
            <a:off x="8298275" y="708175"/>
            <a:ext cx="608118" cy="66523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C78D8"/>
              </a:solidFill>
              <a:latin typeface="Arial"/>
              <a:ea typeface="Arial"/>
              <a:cs typeface="Arial"/>
              <a:sym typeface="Arial"/>
            </a:endParaRPr>
          </a:p>
        </p:txBody>
      </p:sp>
      <p:sp>
        <p:nvSpPr>
          <p:cNvPr id="745" name="Google Shape;745;g148dc74c30e_0_0"/>
          <p:cNvSpPr txBox="1">
            <a:spLocks noGrp="1"/>
          </p:cNvSpPr>
          <p:nvPr>
            <p:ph type="ctrTitle"/>
          </p:nvPr>
        </p:nvSpPr>
        <p:spPr>
          <a:xfrm>
            <a:off x="5026688" y="382713"/>
            <a:ext cx="32292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700"/>
              <a:buNone/>
            </a:pPr>
            <a:br>
              <a:rPr lang="en" sz="4500"/>
            </a:br>
            <a:r>
              <a:rPr lang="en" sz="4500"/>
              <a:t>¡GRACIAS!</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3"/>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1100"/>
              <a:buFont typeface="Arial"/>
              <a:buNone/>
            </a:pPr>
            <a:r>
              <a:rPr lang="en" sz="1800" b="1" i="0" u="none" strike="noStrike" cap="none">
                <a:solidFill>
                  <a:srgbClr val="3D4965"/>
                </a:solidFill>
                <a:latin typeface="Dosis"/>
                <a:ea typeface="Dosis"/>
                <a:cs typeface="Dosis"/>
                <a:sym typeface="Dosis"/>
              </a:rPr>
              <a:t>Education act signed into law in 2015. Key parts include:</a:t>
            </a:r>
            <a:endParaRPr sz="1800" b="1"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Accountability requirements for states and schools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Statewide education goals and a plan to reach them</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Improved instructional quality</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Safe and drug free schools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Accommodations for students with disabilities</a:t>
            </a:r>
            <a:br>
              <a:rPr lang="en" sz="1800" b="1"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539" name="Google Shape;539;p3"/>
          <p:cNvSpPr txBox="1"/>
          <p:nvPr/>
        </p:nvSpPr>
        <p:spPr>
          <a:xfrm>
            <a:off x="4642950" y="935425"/>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3D4965"/>
                </a:solidFill>
                <a:latin typeface="Dosis"/>
                <a:ea typeface="Dosis"/>
                <a:cs typeface="Dosis"/>
                <a:sym typeface="Dosis"/>
              </a:rPr>
              <a:t>Ley de educación promulgada en 2015. Las partes clave incluyen:</a:t>
            </a:r>
            <a:endParaRPr sz="1800" b="1"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Requisitos de responsabilidad para estados y escuelas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Objetivos estatales de educación y un plan para alcanzarlos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Mejora de la calidad de instrucción</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Escuelas seguras y libres de drogas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100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Alojamiento para estudiantes con discapacidades</a:t>
            </a:r>
            <a:endParaRPr sz="1800" b="0" i="0" u="none" strike="noStrike" cap="none">
              <a:solidFill>
                <a:srgbClr val="000000"/>
              </a:solidFill>
              <a:latin typeface="Dosis"/>
              <a:ea typeface="Dosis"/>
              <a:cs typeface="Dosis"/>
              <a:sym typeface="Dosis"/>
            </a:endParaRPr>
          </a:p>
        </p:txBody>
      </p:sp>
      <p:sp>
        <p:nvSpPr>
          <p:cNvPr id="540" name="Google Shape;540;p3"/>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¿Que significa  “Que Ningún Niño se Quede Atrás”?</a:t>
            </a:r>
            <a:endParaRPr sz="2400">
              <a:solidFill>
                <a:srgbClr val="3D4965"/>
              </a:solidFill>
            </a:endParaRPr>
          </a:p>
        </p:txBody>
      </p:sp>
      <p:sp>
        <p:nvSpPr>
          <p:cNvPr id="541" name="Google Shape;541;p3"/>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2400">
                <a:solidFill>
                  <a:srgbClr val="3D4965"/>
                </a:solidFill>
              </a:rPr>
              <a:t>What is the “Every Child Succeeds Act (ESSA)?”</a:t>
            </a:r>
            <a:endParaRPr sz="3600">
              <a:solidFill>
                <a:srgbClr val="3D496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45"/>
        <p:cNvGrpSpPr/>
        <p:nvPr/>
      </p:nvGrpSpPr>
      <p:grpSpPr>
        <a:xfrm>
          <a:off x="0" y="0"/>
          <a:ext cx="0" cy="0"/>
          <a:chOff x="0" y="0"/>
          <a:chExt cx="0" cy="0"/>
        </a:xfrm>
      </p:grpSpPr>
      <p:sp>
        <p:nvSpPr>
          <p:cNvPr id="546" name="Google Shape;546;p4"/>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Title I is the largest federal assistance program for our nation’s schools.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The goal of Title I is a higher quality of education for every child.</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The program serves millions of children in elementary and secondary schools each year.</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OAA is a Title I school.</a:t>
            </a: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547" name="Google Shape;547;p4"/>
          <p:cNvSpPr txBox="1"/>
          <p:nvPr/>
        </p:nvSpPr>
        <p:spPr>
          <a:xfrm>
            <a:off x="4642950" y="935425"/>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El Título I es el mayor programa de ayuda federal para las escuelas de nuestra nación.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El objetivo del Título I es dar una mayor calidad de educación a cada niño/a.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Cada año el programa sirve a millones de niños en las escuelas primarias y secundarias.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100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OAA es una escuela de Título I.</a:t>
            </a:r>
            <a:br>
              <a:rPr lang="en" sz="1700" b="0" i="0" u="none" strike="noStrike" cap="none">
                <a:solidFill>
                  <a:srgbClr val="000000"/>
                </a:solidFill>
                <a:latin typeface="Dosis"/>
                <a:ea typeface="Dosis"/>
                <a:cs typeface="Dosis"/>
                <a:sym typeface="Dosis"/>
              </a:rPr>
            </a:br>
            <a:endParaRPr sz="1700" b="0" i="0" u="none" strike="noStrike" cap="none">
              <a:solidFill>
                <a:srgbClr val="000000"/>
              </a:solidFill>
              <a:latin typeface="Dosis"/>
              <a:ea typeface="Dosis"/>
              <a:cs typeface="Dosis"/>
              <a:sym typeface="Dosis"/>
            </a:endParaRPr>
          </a:p>
        </p:txBody>
      </p:sp>
      <p:sp>
        <p:nvSpPr>
          <p:cNvPr id="548" name="Google Shape;548;p4"/>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 sz="3600">
                <a:solidFill>
                  <a:srgbClr val="3D4965"/>
                </a:solidFill>
              </a:rPr>
              <a:t>¿Que es Título I?</a:t>
            </a:r>
            <a:endParaRPr sz="3600">
              <a:solidFill>
                <a:srgbClr val="3D4965"/>
              </a:solidFill>
            </a:endParaRPr>
          </a:p>
        </p:txBody>
      </p:sp>
      <p:sp>
        <p:nvSpPr>
          <p:cNvPr id="549" name="Google Shape;549;p4"/>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 sz="3600">
                <a:solidFill>
                  <a:srgbClr val="3D4965"/>
                </a:solidFill>
              </a:rPr>
              <a:t>What is Title I?</a:t>
            </a:r>
            <a:endParaRPr sz="3600">
              <a:solidFill>
                <a:srgbClr val="3D496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3"/>
        <p:cNvGrpSpPr/>
        <p:nvPr/>
      </p:nvGrpSpPr>
      <p:grpSpPr>
        <a:xfrm>
          <a:off x="0" y="0"/>
          <a:ext cx="0" cy="0"/>
          <a:chOff x="0" y="0"/>
          <a:chExt cx="0" cy="0"/>
        </a:xfrm>
      </p:grpSpPr>
      <p:sp>
        <p:nvSpPr>
          <p:cNvPr id="554" name="Google Shape;554;p5"/>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The federal government provides funding to states each year for Title I.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The Florida Department of Education sends the money to the district.</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The school district identifies eligible schools and provides Title I funds.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OAA  implements a school-wide Title I program. </a:t>
            </a: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555" name="Google Shape;555;p5"/>
          <p:cNvSpPr txBox="1"/>
          <p:nvPr/>
        </p:nvSpPr>
        <p:spPr>
          <a:xfrm>
            <a:off x="4642950" y="935425"/>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El gobierno federal financia cada año a estados del Título I.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El Departamento de Educación de la Florida envía el dinero al distrito. </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El distrito escolar identifica las escuelas que son elegibles y les da los fondos del Título I.</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100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OAA implementa un programa de Título I en toda la escuela.</a:t>
            </a:r>
            <a:r>
              <a:rPr lang="en" sz="1700" b="0" i="0" u="none" strike="noStrike" cap="none">
                <a:solidFill>
                  <a:srgbClr val="3D4965"/>
                </a:solidFill>
                <a:latin typeface="Dosis"/>
                <a:ea typeface="Dosis"/>
                <a:cs typeface="Dosis"/>
                <a:sym typeface="Dosis"/>
              </a:rPr>
              <a:t> </a:t>
            </a:r>
            <a:br>
              <a:rPr lang="en" sz="1700" b="0" i="0" u="none" strike="noStrike" cap="none">
                <a:solidFill>
                  <a:srgbClr val="000000"/>
                </a:solidFill>
                <a:latin typeface="Dosis"/>
                <a:ea typeface="Dosis"/>
                <a:cs typeface="Dosis"/>
                <a:sym typeface="Dosis"/>
              </a:rPr>
            </a:br>
            <a:br>
              <a:rPr lang="en" sz="1700" b="0" i="0" u="none" strike="noStrike" cap="none">
                <a:solidFill>
                  <a:srgbClr val="000000"/>
                </a:solidFill>
                <a:latin typeface="Dosis"/>
                <a:ea typeface="Dosis"/>
                <a:cs typeface="Dosis"/>
                <a:sym typeface="Dosis"/>
              </a:rPr>
            </a:br>
            <a:endParaRPr sz="1700" b="0" i="0" u="none" strike="noStrike" cap="none">
              <a:solidFill>
                <a:srgbClr val="000000"/>
              </a:solidFill>
              <a:latin typeface="Dosis"/>
              <a:ea typeface="Dosis"/>
              <a:cs typeface="Dosis"/>
              <a:sym typeface="Dosis"/>
            </a:endParaRPr>
          </a:p>
        </p:txBody>
      </p:sp>
      <p:sp>
        <p:nvSpPr>
          <p:cNvPr id="556" name="Google Shape;556;p5"/>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800">
                <a:solidFill>
                  <a:srgbClr val="3D4965"/>
                </a:solidFill>
              </a:rPr>
              <a:t>¿Cómo Trabaja el Título I?</a:t>
            </a:r>
            <a:endParaRPr sz="2800">
              <a:solidFill>
                <a:srgbClr val="3D4965"/>
              </a:solidFill>
            </a:endParaRPr>
          </a:p>
        </p:txBody>
      </p:sp>
      <p:sp>
        <p:nvSpPr>
          <p:cNvPr id="557" name="Google Shape;557;p5"/>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 sz="3600">
                <a:solidFill>
                  <a:srgbClr val="3D4965"/>
                </a:solidFill>
              </a:rPr>
              <a:t>How Title I Works</a:t>
            </a:r>
            <a:endParaRPr sz="3600">
              <a:solidFill>
                <a:srgbClr val="3D496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61"/>
        <p:cNvGrpSpPr/>
        <p:nvPr/>
      </p:nvGrpSpPr>
      <p:grpSpPr>
        <a:xfrm>
          <a:off x="0" y="0"/>
          <a:ext cx="0" cy="0"/>
          <a:chOff x="0" y="0"/>
          <a:chExt cx="0" cy="0"/>
        </a:xfrm>
      </p:grpSpPr>
      <p:sp>
        <p:nvSpPr>
          <p:cNvPr id="562" name="Google Shape;562;p6"/>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Reading Coach</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Additional paraprofessionals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Additional training for school staff</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Extra time for instruction (Before and/or after school programs)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Family Engagement Activities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Arial"/>
              <a:buChar char="❏"/>
            </a:pPr>
            <a:r>
              <a:rPr lang="en" sz="1800" b="0" i="0" u="none" strike="noStrike" cap="none">
                <a:solidFill>
                  <a:srgbClr val="3D4965"/>
                </a:solidFill>
                <a:latin typeface="Dosis"/>
                <a:ea typeface="Dosis"/>
                <a:cs typeface="Dosis"/>
                <a:sym typeface="Dosis"/>
              </a:rPr>
              <a:t>A variety of supplemental teaching methods and materials</a:t>
            </a:r>
            <a:endParaRPr sz="1800" b="0" i="0" u="none" strike="noStrike" cap="none">
              <a:solidFill>
                <a:srgbClr val="3D4965"/>
              </a:solidFill>
              <a:latin typeface="Dosis"/>
              <a:ea typeface="Dosis"/>
              <a:cs typeface="Dosis"/>
              <a:sym typeface="Dosis"/>
            </a:endParaRPr>
          </a:p>
          <a:p>
            <a:pPr marL="114300" marR="0" lvl="0" indent="0" algn="l" rtl="0">
              <a:lnSpc>
                <a:spcPct val="100000"/>
              </a:lnSpc>
              <a:spcBef>
                <a:spcPts val="1000"/>
              </a:spcBef>
              <a:spcAft>
                <a:spcPts val="1000"/>
              </a:spcAft>
              <a:buClr>
                <a:srgbClr val="000000"/>
              </a:buClr>
              <a:buSzPts val="1800"/>
              <a:buFont typeface="Arial"/>
              <a:buNone/>
            </a:pP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563" name="Google Shape;563;p6"/>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Instructor de Lectura</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Paraprofesionales Adicionales</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Entrenamiento Adicional de personal escolar</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Tiempo adicional de instrucción (programas antes/después de clase)</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Actividades con Participación de los Padres</a:t>
            </a:r>
            <a:endParaRPr sz="1700" b="0" i="0" u="none" strike="noStrike" cap="none">
              <a:solidFill>
                <a:srgbClr val="3D4965"/>
              </a:solidFill>
              <a:latin typeface="Dosis"/>
              <a:ea typeface="Dosis"/>
              <a:cs typeface="Dosis"/>
              <a:sym typeface="Dosis"/>
            </a:endParaRPr>
          </a:p>
          <a:p>
            <a:pPr marL="457200" marR="0" lvl="0" indent="-336550" algn="l" rtl="0">
              <a:lnSpc>
                <a:spcPct val="100000"/>
              </a:lnSpc>
              <a:spcBef>
                <a:spcPts val="1000"/>
              </a:spcBef>
              <a:spcAft>
                <a:spcPts val="0"/>
              </a:spcAft>
              <a:buClr>
                <a:srgbClr val="1155CC"/>
              </a:buClr>
              <a:buSzPts val="1700"/>
              <a:buFont typeface="Dosis"/>
              <a:buChar char="❏"/>
            </a:pPr>
            <a:r>
              <a:rPr lang="en" sz="1700" b="0" i="0" u="none" strike="noStrike" cap="none">
                <a:solidFill>
                  <a:srgbClr val="3D4965"/>
                </a:solidFill>
                <a:latin typeface="Dosis"/>
                <a:ea typeface="Dosis"/>
                <a:cs typeface="Dosis"/>
                <a:sym typeface="Dosis"/>
              </a:rPr>
              <a:t>Una variedad de métodos de enseñanza y materiales suplementarios</a:t>
            </a: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564" name="Google Shape;564;p6"/>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Programa Título I Provee Apoyo Supplemental </a:t>
            </a:r>
            <a:endParaRPr sz="2200">
              <a:solidFill>
                <a:srgbClr val="3D4965"/>
              </a:solidFill>
            </a:endParaRPr>
          </a:p>
        </p:txBody>
      </p:sp>
      <p:sp>
        <p:nvSpPr>
          <p:cNvPr id="565" name="Google Shape;565;p6"/>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200">
                <a:solidFill>
                  <a:srgbClr val="3D4965"/>
                </a:solidFill>
              </a:rPr>
              <a:t>Title I Programs Provide Supplemental Support</a:t>
            </a:r>
            <a:endParaRPr sz="2200">
              <a:solidFill>
                <a:srgbClr val="3D496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69"/>
        <p:cNvGrpSpPr/>
        <p:nvPr/>
      </p:nvGrpSpPr>
      <p:grpSpPr>
        <a:xfrm>
          <a:off x="0" y="0"/>
          <a:ext cx="0" cy="0"/>
          <a:chOff x="0" y="0"/>
          <a:chExt cx="0" cy="0"/>
        </a:xfrm>
      </p:grpSpPr>
      <p:sp>
        <p:nvSpPr>
          <p:cNvPr id="570" name="Google Shape;570;p7"/>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1155CC"/>
              </a:buClr>
              <a:buSzPts val="2400"/>
              <a:buFont typeface="Dosis"/>
              <a:buChar char="❏"/>
            </a:pPr>
            <a:r>
              <a:rPr lang="en" sz="2400" b="0" i="0" u="none" strike="noStrike" cap="none">
                <a:solidFill>
                  <a:srgbClr val="3D4965"/>
                </a:solidFill>
                <a:latin typeface="Dosis"/>
                <a:ea typeface="Dosis"/>
                <a:cs typeface="Dosis"/>
                <a:sym typeface="Dosis"/>
              </a:rPr>
              <a:t>OAA is provided </a:t>
            </a:r>
            <a:r>
              <a:rPr lang="en" sz="2400" b="1" i="0" u="none" strike="noStrike" cap="none">
                <a:solidFill>
                  <a:srgbClr val="3D4965"/>
                </a:solidFill>
                <a:latin typeface="Dosis"/>
                <a:ea typeface="Dosis"/>
                <a:cs typeface="Dosis"/>
                <a:sym typeface="Dosis"/>
              </a:rPr>
              <a:t>$</a:t>
            </a:r>
            <a:r>
              <a:rPr lang="en" sz="2400" b="1">
                <a:solidFill>
                  <a:srgbClr val="3D4965"/>
                </a:solidFill>
                <a:latin typeface="Dosis"/>
                <a:ea typeface="Dosis"/>
                <a:cs typeface="Dosis"/>
                <a:sym typeface="Dosis"/>
              </a:rPr>
              <a:t>55,466</a:t>
            </a:r>
            <a:r>
              <a:rPr lang="en" sz="2400" b="0" i="0" u="none" strike="noStrike" cap="none">
                <a:solidFill>
                  <a:srgbClr val="3D4965"/>
                </a:solidFill>
                <a:latin typeface="Dosis"/>
                <a:ea typeface="Dosis"/>
                <a:cs typeface="Dosis"/>
                <a:sym typeface="Dosis"/>
              </a:rPr>
              <a:t> to pay for supplemental services and programs for our students this year.</a:t>
            </a:r>
            <a:endParaRPr sz="2400" b="0" i="0" u="none" strike="noStrike" cap="none">
              <a:solidFill>
                <a:srgbClr val="3D4965"/>
              </a:solidFill>
              <a:latin typeface="Dosis"/>
              <a:ea typeface="Dosis"/>
              <a:cs typeface="Dosis"/>
              <a:sym typeface="Dosis"/>
            </a:endParaRPr>
          </a:p>
          <a:p>
            <a:pPr marL="457200" marR="0" lvl="0" indent="-381000" algn="l" rtl="0">
              <a:lnSpc>
                <a:spcPct val="100000"/>
              </a:lnSpc>
              <a:spcBef>
                <a:spcPts val="1000"/>
              </a:spcBef>
              <a:spcAft>
                <a:spcPts val="0"/>
              </a:spcAft>
              <a:buClr>
                <a:srgbClr val="1155CC"/>
              </a:buClr>
              <a:buSzPts val="2400"/>
              <a:buFont typeface="Dosis"/>
              <a:buChar char="❏"/>
            </a:pPr>
            <a:r>
              <a:rPr lang="en" sz="2400" b="1" i="0" u="none" strike="noStrike" cap="none">
                <a:solidFill>
                  <a:srgbClr val="3D4965"/>
                </a:solidFill>
                <a:latin typeface="Dosis"/>
                <a:ea typeface="Dosis"/>
                <a:cs typeface="Dosis"/>
                <a:sym typeface="Dosis"/>
              </a:rPr>
              <a:t>$</a:t>
            </a:r>
            <a:r>
              <a:rPr lang="en" sz="2400" b="1">
                <a:solidFill>
                  <a:srgbClr val="3D4965"/>
                </a:solidFill>
                <a:latin typeface="Dosis"/>
                <a:ea typeface="Dosis"/>
                <a:cs typeface="Dosis"/>
                <a:sym typeface="Dosis"/>
              </a:rPr>
              <a:t>590</a:t>
            </a:r>
            <a:r>
              <a:rPr lang="en" sz="2400" b="0" i="0" u="none" strike="noStrike" cap="none">
                <a:solidFill>
                  <a:srgbClr val="3D4965"/>
                </a:solidFill>
                <a:latin typeface="Dosis"/>
                <a:ea typeface="Dosis"/>
                <a:cs typeface="Dosis"/>
                <a:sym typeface="Dosis"/>
              </a:rPr>
              <a:t> of this amount is allocated to the school to implement family engagement activities.</a:t>
            </a:r>
            <a:br>
              <a:rPr lang="en" sz="2400" b="0" i="0" u="none" strike="noStrike" cap="none">
                <a:solidFill>
                  <a:srgbClr val="3D4965"/>
                </a:solidFill>
                <a:latin typeface="Dosis"/>
                <a:ea typeface="Dosis"/>
                <a:cs typeface="Dosis"/>
                <a:sym typeface="Dosis"/>
              </a:rPr>
            </a:br>
            <a:br>
              <a:rPr lang="en" sz="24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571" name="Google Shape;571;p7"/>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1155CC"/>
              </a:buClr>
              <a:buSzPts val="2200"/>
              <a:buFont typeface="Dosis"/>
              <a:buChar char="❏"/>
            </a:pPr>
            <a:r>
              <a:rPr lang="en" sz="2200" b="0" i="0" u="none" strike="noStrike" cap="none">
                <a:solidFill>
                  <a:srgbClr val="3D4965"/>
                </a:solidFill>
                <a:latin typeface="Dosis"/>
                <a:ea typeface="Dosis"/>
                <a:cs typeface="Dosis"/>
                <a:sym typeface="Dosis"/>
              </a:rPr>
              <a:t>Se le proporcionó este año a la OAA </a:t>
            </a:r>
            <a:r>
              <a:rPr lang="en" sz="2200" b="1" i="0" u="none" strike="noStrike" cap="none">
                <a:solidFill>
                  <a:srgbClr val="3D4965"/>
                </a:solidFill>
                <a:latin typeface="Dosis"/>
                <a:ea typeface="Dosis"/>
                <a:cs typeface="Dosis"/>
                <a:sym typeface="Dosis"/>
              </a:rPr>
              <a:t>$</a:t>
            </a:r>
            <a:r>
              <a:rPr lang="en" sz="2200" b="1">
                <a:solidFill>
                  <a:srgbClr val="3D4965"/>
                </a:solidFill>
                <a:latin typeface="Dosis"/>
                <a:ea typeface="Dosis"/>
                <a:cs typeface="Dosis"/>
                <a:sym typeface="Dosis"/>
              </a:rPr>
              <a:t>55,466</a:t>
            </a:r>
            <a:r>
              <a:rPr lang="en" sz="2200" b="0" i="0" u="none" strike="noStrike" cap="none">
                <a:solidFill>
                  <a:srgbClr val="3D4965"/>
                </a:solidFill>
                <a:latin typeface="Dosis"/>
                <a:ea typeface="Dosis"/>
                <a:cs typeface="Dosis"/>
                <a:sym typeface="Dosis"/>
              </a:rPr>
              <a:t> para pagar servicios y programas suplementarios para nuestros estudiantes. </a:t>
            </a:r>
            <a:endParaRPr sz="2200" b="0" i="0" u="none" strike="noStrike" cap="none">
              <a:solidFill>
                <a:srgbClr val="3D4965"/>
              </a:solidFill>
              <a:latin typeface="Dosis"/>
              <a:ea typeface="Dosis"/>
              <a:cs typeface="Dosis"/>
              <a:sym typeface="Dosis"/>
            </a:endParaRPr>
          </a:p>
          <a:p>
            <a:pPr marL="457200" marR="0" lvl="0" indent="-368300" algn="l" rtl="0">
              <a:lnSpc>
                <a:spcPct val="100000"/>
              </a:lnSpc>
              <a:spcBef>
                <a:spcPts val="1000"/>
              </a:spcBef>
              <a:spcAft>
                <a:spcPts val="0"/>
              </a:spcAft>
              <a:buClr>
                <a:srgbClr val="1155CC"/>
              </a:buClr>
              <a:buSzPts val="2200"/>
              <a:buFont typeface="Dosis"/>
              <a:buChar char="❏"/>
            </a:pPr>
            <a:r>
              <a:rPr lang="en" sz="2200" b="1" i="0" u="none" strike="noStrike" cap="none">
                <a:solidFill>
                  <a:srgbClr val="3D4965"/>
                </a:solidFill>
                <a:latin typeface="Dosis"/>
                <a:ea typeface="Dosis"/>
                <a:cs typeface="Dosis"/>
                <a:sym typeface="Dosis"/>
              </a:rPr>
              <a:t>$</a:t>
            </a:r>
            <a:r>
              <a:rPr lang="en" sz="2200" b="1">
                <a:solidFill>
                  <a:srgbClr val="3D4965"/>
                </a:solidFill>
                <a:latin typeface="Dosis"/>
                <a:ea typeface="Dosis"/>
                <a:cs typeface="Dosis"/>
                <a:sym typeface="Dosis"/>
              </a:rPr>
              <a:t>590</a:t>
            </a:r>
            <a:r>
              <a:rPr lang="en" sz="2200" b="0" i="0" u="none" strike="noStrike" cap="none">
                <a:solidFill>
                  <a:srgbClr val="3D4965"/>
                </a:solidFill>
                <a:latin typeface="Dosis"/>
                <a:ea typeface="Dosis"/>
                <a:cs typeface="Dosis"/>
                <a:sym typeface="Dosis"/>
              </a:rPr>
              <a:t> de esta cantidad se asigna a la escuela para implementar actividades en  que participen los padres.</a:t>
            </a: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572" name="Google Shape;572;p7"/>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Fondos para Título I </a:t>
            </a:r>
            <a:endParaRPr sz="3000">
              <a:solidFill>
                <a:srgbClr val="3D4965"/>
              </a:solidFill>
            </a:endParaRPr>
          </a:p>
        </p:txBody>
      </p:sp>
      <p:sp>
        <p:nvSpPr>
          <p:cNvPr id="573" name="Google Shape;573;p7"/>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3000">
                <a:solidFill>
                  <a:srgbClr val="3D4965"/>
                </a:solidFill>
              </a:rPr>
              <a:t>Title I Funds</a:t>
            </a:r>
            <a:endParaRPr sz="3000">
              <a:solidFill>
                <a:srgbClr val="3D496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7"/>
        <p:cNvGrpSpPr/>
        <p:nvPr/>
      </p:nvGrpSpPr>
      <p:grpSpPr>
        <a:xfrm>
          <a:off x="0" y="0"/>
          <a:ext cx="0" cy="0"/>
          <a:chOff x="0" y="0"/>
          <a:chExt cx="0" cy="0"/>
        </a:xfrm>
      </p:grpSpPr>
      <p:sp>
        <p:nvSpPr>
          <p:cNvPr id="578" name="Google Shape;578;p8"/>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3D4965"/>
                </a:solidFill>
                <a:latin typeface="Dosis"/>
                <a:ea typeface="Dosis"/>
                <a:cs typeface="Dosis"/>
                <a:sym typeface="Dosis"/>
              </a:rPr>
              <a:t>Every school has a School Advisory Council (SAC) composed of:</a:t>
            </a:r>
            <a:endParaRPr sz="2000" b="1" i="0" u="none" strike="noStrike" cap="none">
              <a:solidFill>
                <a:srgbClr val="3D4965"/>
              </a:solidFill>
              <a:latin typeface="Dosis"/>
              <a:ea typeface="Dosis"/>
              <a:cs typeface="Dosis"/>
              <a:sym typeface="Dosis"/>
            </a:endParaRPr>
          </a:p>
          <a:p>
            <a:pPr marL="9144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Parents, Teachers, Other staff members, school administration</a:t>
            </a: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3D4965"/>
                </a:solidFill>
                <a:latin typeface="Dosis"/>
                <a:ea typeface="Dosis"/>
                <a:cs typeface="Dosis"/>
                <a:sym typeface="Dosis"/>
              </a:rPr>
              <a:t>The School Advisory Council provides input on how to use Title I funds.</a:t>
            </a:r>
            <a:br>
              <a:rPr lang="en" sz="2000" b="0" i="0" u="none" strike="noStrike" cap="none">
                <a:solidFill>
                  <a:srgbClr val="3D4965"/>
                </a:solidFill>
                <a:latin typeface="Dosis"/>
                <a:ea typeface="Dosis"/>
                <a:cs typeface="Dosis"/>
                <a:sym typeface="Dosis"/>
              </a:rPr>
            </a:br>
            <a:br>
              <a:rPr lang="en" sz="2000" b="0" i="0" u="none" strike="noStrike" cap="none">
                <a:solidFill>
                  <a:srgbClr val="212121"/>
                </a:solidFill>
                <a:latin typeface="Dosis"/>
                <a:ea typeface="Dosis"/>
                <a:cs typeface="Dosis"/>
                <a:sym typeface="Dosis"/>
              </a:rPr>
            </a:br>
            <a:endParaRPr sz="2000" b="0" i="0" u="none" strike="noStrike" cap="none">
              <a:solidFill>
                <a:srgbClr val="212121"/>
              </a:solidFill>
              <a:latin typeface="Dosis"/>
              <a:ea typeface="Dosis"/>
              <a:cs typeface="Dosis"/>
              <a:sym typeface="Dosis"/>
            </a:endParaRPr>
          </a:p>
        </p:txBody>
      </p:sp>
      <p:sp>
        <p:nvSpPr>
          <p:cNvPr id="579" name="Google Shape;579;p8"/>
          <p:cNvSpPr txBox="1"/>
          <p:nvPr/>
        </p:nvSpPr>
        <p:spPr>
          <a:xfrm>
            <a:off x="4642950" y="935400"/>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3D4965"/>
                </a:solidFill>
                <a:latin typeface="Dosis"/>
                <a:ea typeface="Dosis"/>
                <a:cs typeface="Dosis"/>
                <a:sym typeface="Dosis"/>
              </a:rPr>
              <a:t>Cada escuela tiene un Consejo de Asesores Escolares (SAC) compuesto de:</a:t>
            </a:r>
            <a:endParaRPr sz="1900" b="1" i="0" u="none" strike="noStrike" cap="none">
              <a:solidFill>
                <a:srgbClr val="3D4965"/>
              </a:solidFill>
              <a:latin typeface="Dosis"/>
              <a:ea typeface="Dosis"/>
              <a:cs typeface="Dosis"/>
              <a:sym typeface="Dosis"/>
            </a:endParaRPr>
          </a:p>
          <a:p>
            <a:pPr marL="9144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Padres, Maestros, y otros miembros del Personal Escolar/Administradores</a:t>
            </a: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D4965"/>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3D4965"/>
                </a:solidFill>
                <a:latin typeface="Dosis"/>
                <a:ea typeface="Dosis"/>
                <a:cs typeface="Dosis"/>
                <a:sym typeface="Dosis"/>
              </a:rPr>
              <a:t>El Consejo de Asesores Escolares, proporciona información sobre cómo usar los fondos del Título I. </a:t>
            </a:r>
            <a:br>
              <a:rPr lang="en" sz="20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br>
              <a:rPr lang="en" sz="1700" b="0" i="0" u="none" strike="noStrike" cap="none">
                <a:solidFill>
                  <a:srgbClr val="3D4965"/>
                </a:solidFill>
                <a:latin typeface="Dosis"/>
                <a:ea typeface="Dosis"/>
                <a:cs typeface="Dosis"/>
                <a:sym typeface="Dosis"/>
              </a:rPr>
            </a:br>
            <a:endParaRPr sz="1700" b="0" i="0" u="none" strike="noStrike" cap="none">
              <a:solidFill>
                <a:srgbClr val="3D4965"/>
              </a:solidFill>
              <a:latin typeface="Dosis"/>
              <a:ea typeface="Dosis"/>
              <a:cs typeface="Dosis"/>
              <a:sym typeface="Dosis"/>
            </a:endParaRPr>
          </a:p>
        </p:txBody>
      </p:sp>
      <p:sp>
        <p:nvSpPr>
          <p:cNvPr id="580" name="Google Shape;580;p8"/>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¿Quien decide cómo se usarán los fondos? </a:t>
            </a:r>
            <a:endParaRPr sz="2400">
              <a:solidFill>
                <a:srgbClr val="3D4965"/>
              </a:solidFill>
            </a:endParaRPr>
          </a:p>
        </p:txBody>
      </p:sp>
      <p:sp>
        <p:nvSpPr>
          <p:cNvPr id="581" name="Google Shape;581;p8"/>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sz="2400">
                <a:solidFill>
                  <a:srgbClr val="3D4965"/>
                </a:solidFill>
              </a:rPr>
              <a:t>Who decides how funds are used?</a:t>
            </a:r>
            <a:endParaRPr sz="2400">
              <a:solidFill>
                <a:srgbClr val="3D4965"/>
              </a:solidFill>
            </a:endParaRPr>
          </a:p>
        </p:txBody>
      </p:sp>
      <p:pic>
        <p:nvPicPr>
          <p:cNvPr id="582" name="Google Shape;582;p8"/>
          <p:cNvPicPr preferRelativeResize="0"/>
          <p:nvPr/>
        </p:nvPicPr>
        <p:blipFill rotWithShape="1">
          <a:blip r:embed="rId4">
            <a:alphaModFix/>
          </a:blip>
          <a:srcRect/>
          <a:stretch/>
        </p:blipFill>
        <p:spPr>
          <a:xfrm>
            <a:off x="1236152" y="3844450"/>
            <a:ext cx="2045700" cy="93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6"/>
        <p:cNvGrpSpPr/>
        <p:nvPr/>
      </p:nvGrpSpPr>
      <p:grpSpPr>
        <a:xfrm>
          <a:off x="0" y="0"/>
          <a:ext cx="0" cy="0"/>
          <a:chOff x="0" y="0"/>
          <a:chExt cx="0" cy="0"/>
        </a:xfrm>
      </p:grpSpPr>
      <p:sp>
        <p:nvSpPr>
          <p:cNvPr id="587" name="Google Shape;587;p9"/>
          <p:cNvSpPr txBox="1"/>
          <p:nvPr/>
        </p:nvSpPr>
        <p:spPr>
          <a:xfrm>
            <a:off x="194050" y="935400"/>
            <a:ext cx="42300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Receive individual report card that lets you know your child's progress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Teacher and paraprofessional qualifications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Teacher with limited state certification and licensure</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Information on State and Local Assessments</a:t>
            </a:r>
            <a:endParaRPr sz="18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800" b="0" i="0" u="none" strike="noStrike" cap="none">
                <a:solidFill>
                  <a:srgbClr val="3D4965"/>
                </a:solidFill>
                <a:latin typeface="Dosis"/>
                <a:ea typeface="Dosis"/>
                <a:cs typeface="Dosis"/>
                <a:sym typeface="Dosis"/>
              </a:rPr>
              <a:t>State and Local Educational Agency (LEA) Policy Participation in Assessments, if applicable</a:t>
            </a:r>
            <a:br>
              <a:rPr lang="en" sz="1800" b="0" i="0" u="none" strike="noStrike" cap="none">
                <a:solidFill>
                  <a:srgbClr val="3D4965"/>
                </a:solidFill>
                <a:latin typeface="Dosis"/>
                <a:ea typeface="Dosis"/>
                <a:cs typeface="Dosis"/>
                <a:sym typeface="Dosis"/>
              </a:rPr>
            </a:br>
            <a:br>
              <a:rPr lang="en" sz="1800" b="0" i="0" u="none" strike="noStrike" cap="none">
                <a:solidFill>
                  <a:srgbClr val="3D4965"/>
                </a:solidFill>
                <a:latin typeface="Dosis"/>
                <a:ea typeface="Dosis"/>
                <a:cs typeface="Dosis"/>
                <a:sym typeface="Dosis"/>
              </a:rPr>
            </a:br>
            <a:br>
              <a:rPr lang="en" sz="1800" b="0" i="0" u="none" strike="noStrike" cap="none">
                <a:solidFill>
                  <a:srgbClr val="3C78D8"/>
                </a:solidFill>
                <a:latin typeface="Dosis"/>
                <a:ea typeface="Dosis"/>
                <a:cs typeface="Dosis"/>
                <a:sym typeface="Dosis"/>
              </a:rPr>
            </a:br>
            <a:endParaRPr sz="1800" b="0" i="0" u="none" strike="noStrike" cap="none">
              <a:solidFill>
                <a:srgbClr val="3D4965"/>
              </a:solidFill>
              <a:latin typeface="Dosis"/>
              <a:ea typeface="Dosis"/>
              <a:cs typeface="Dosis"/>
              <a:sym typeface="Dosis"/>
            </a:endParaRPr>
          </a:p>
          <a:p>
            <a:pPr marL="0" marR="0" lvl="0" indent="0" algn="l" rtl="0">
              <a:lnSpc>
                <a:spcPct val="100000"/>
              </a:lnSpc>
              <a:spcBef>
                <a:spcPts val="1000"/>
              </a:spcBef>
              <a:spcAft>
                <a:spcPts val="0"/>
              </a:spcAft>
              <a:buClr>
                <a:schemeClr val="dk1"/>
              </a:buClr>
              <a:buSzPts val="1100"/>
              <a:buFont typeface="Arial"/>
              <a:buNone/>
            </a:pPr>
            <a:endParaRPr sz="1200" b="0" i="0" u="none" strike="noStrike" cap="none">
              <a:solidFill>
                <a:srgbClr val="3D4965"/>
              </a:solidFill>
              <a:latin typeface="Dosis"/>
              <a:ea typeface="Dosis"/>
              <a:cs typeface="Dosis"/>
              <a:sym typeface="Dosis"/>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D4965"/>
              </a:solidFill>
              <a:latin typeface="Dosis"/>
              <a:ea typeface="Dosis"/>
              <a:cs typeface="Dosis"/>
              <a:sym typeface="Dosis"/>
            </a:endParaRPr>
          </a:p>
        </p:txBody>
      </p:sp>
      <p:sp>
        <p:nvSpPr>
          <p:cNvPr id="588" name="Google Shape;588;p9"/>
          <p:cNvSpPr txBox="1"/>
          <p:nvPr/>
        </p:nvSpPr>
        <p:spPr>
          <a:xfrm>
            <a:off x="4642950" y="935425"/>
            <a:ext cx="4295400" cy="38832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155CC"/>
              </a:buClr>
              <a:buSzPts val="1800"/>
              <a:buFont typeface="Dosis"/>
              <a:buChar char="❏"/>
            </a:pPr>
            <a:r>
              <a:rPr lang="en" sz="1700" b="0" i="0" u="none" strike="noStrike" cap="none">
                <a:solidFill>
                  <a:srgbClr val="3D4965"/>
                </a:solidFill>
                <a:latin typeface="Dosis"/>
                <a:ea typeface="Dosis"/>
                <a:cs typeface="Dosis"/>
                <a:sym typeface="Dosis"/>
              </a:rPr>
              <a:t>Reciba una libreta de calificaciones individual que le permite conocer el progreso de su hijo</a:t>
            </a:r>
            <a:endParaRPr sz="17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700" b="0" i="0" u="none" strike="noStrike" cap="none">
                <a:solidFill>
                  <a:srgbClr val="3D4965"/>
                </a:solidFill>
                <a:latin typeface="Dosis"/>
                <a:ea typeface="Dosis"/>
                <a:cs typeface="Dosis"/>
                <a:sym typeface="Dosis"/>
              </a:rPr>
              <a:t>Cualificaciones de maestros y paraprofesionales</a:t>
            </a:r>
            <a:endParaRPr sz="17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700" b="0" i="0" u="none" strike="noStrike" cap="none">
                <a:solidFill>
                  <a:srgbClr val="3D4965"/>
                </a:solidFill>
                <a:latin typeface="Dosis"/>
                <a:ea typeface="Dosis"/>
                <a:cs typeface="Dosis"/>
                <a:sym typeface="Dosis"/>
              </a:rPr>
              <a:t>Profesor con certificación estatal limitada y licencia</a:t>
            </a:r>
            <a:endParaRPr sz="17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0"/>
              </a:spcAft>
              <a:buClr>
                <a:srgbClr val="1155CC"/>
              </a:buClr>
              <a:buSzPts val="1800"/>
              <a:buFont typeface="Dosis"/>
              <a:buChar char="❏"/>
            </a:pPr>
            <a:r>
              <a:rPr lang="en" sz="1700" b="0" i="0" u="none" strike="noStrike" cap="none">
                <a:solidFill>
                  <a:srgbClr val="3D4965"/>
                </a:solidFill>
                <a:latin typeface="Dosis"/>
                <a:ea typeface="Dosis"/>
                <a:cs typeface="Dosis"/>
                <a:sym typeface="Dosis"/>
              </a:rPr>
              <a:t>Información sobre evaluaciones estatales y locales</a:t>
            </a:r>
            <a:endParaRPr sz="1700" b="0" i="0" u="none" strike="noStrike" cap="none">
              <a:solidFill>
                <a:srgbClr val="3D4965"/>
              </a:solidFill>
              <a:latin typeface="Dosis"/>
              <a:ea typeface="Dosis"/>
              <a:cs typeface="Dosis"/>
              <a:sym typeface="Dosis"/>
            </a:endParaRPr>
          </a:p>
          <a:p>
            <a:pPr marL="457200" marR="0" lvl="0" indent="-342900" algn="l" rtl="0">
              <a:lnSpc>
                <a:spcPct val="100000"/>
              </a:lnSpc>
              <a:spcBef>
                <a:spcPts val="1000"/>
              </a:spcBef>
              <a:spcAft>
                <a:spcPts val="1000"/>
              </a:spcAft>
              <a:buClr>
                <a:srgbClr val="1155CC"/>
              </a:buClr>
              <a:buSzPts val="1800"/>
              <a:buFont typeface="Dosis"/>
              <a:buChar char="❏"/>
            </a:pPr>
            <a:r>
              <a:rPr lang="en" sz="1700" b="0" i="0" u="none" strike="noStrike" cap="none">
                <a:solidFill>
                  <a:srgbClr val="3D4965"/>
                </a:solidFill>
                <a:latin typeface="Dosis"/>
                <a:ea typeface="Dosis"/>
                <a:cs typeface="Dosis"/>
                <a:sym typeface="Dosis"/>
              </a:rPr>
              <a:t>Participación de la política de la Agencia Estatal y Local de Educación (LEA) en las evaluaciones, si corresponde</a:t>
            </a:r>
            <a:br>
              <a:rPr lang="en" sz="1700" b="0" i="0" u="none" strike="noStrike" cap="none">
                <a:solidFill>
                  <a:srgbClr val="000000"/>
                </a:solidFill>
                <a:latin typeface="Dosis"/>
                <a:ea typeface="Dosis"/>
                <a:cs typeface="Dosis"/>
                <a:sym typeface="Dosis"/>
              </a:rPr>
            </a:br>
            <a:endParaRPr sz="1700" b="0" i="0" u="none" strike="noStrike" cap="none">
              <a:solidFill>
                <a:srgbClr val="000000"/>
              </a:solidFill>
              <a:latin typeface="Dosis"/>
              <a:ea typeface="Dosis"/>
              <a:cs typeface="Dosis"/>
              <a:sym typeface="Dosis"/>
            </a:endParaRPr>
          </a:p>
        </p:txBody>
      </p:sp>
      <p:sp>
        <p:nvSpPr>
          <p:cNvPr id="589" name="Google Shape;589;p9"/>
          <p:cNvSpPr txBox="1">
            <a:spLocks noGrp="1"/>
          </p:cNvSpPr>
          <p:nvPr>
            <p:ph type="title" idx="4294967295"/>
          </p:nvPr>
        </p:nvSpPr>
        <p:spPr>
          <a:xfrm>
            <a:off x="4642950" y="106150"/>
            <a:ext cx="42954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 sz="3100">
                <a:solidFill>
                  <a:srgbClr val="3D4965"/>
                </a:solidFill>
              </a:rPr>
              <a:t>Derechos de los Padres</a:t>
            </a:r>
            <a:endParaRPr sz="3100">
              <a:solidFill>
                <a:srgbClr val="3D4965"/>
              </a:solidFill>
            </a:endParaRPr>
          </a:p>
        </p:txBody>
      </p:sp>
      <p:sp>
        <p:nvSpPr>
          <p:cNvPr id="590" name="Google Shape;590;p9"/>
          <p:cNvSpPr txBox="1">
            <a:spLocks noGrp="1"/>
          </p:cNvSpPr>
          <p:nvPr>
            <p:ph type="title" idx="4294967295"/>
          </p:nvPr>
        </p:nvSpPr>
        <p:spPr>
          <a:xfrm>
            <a:off x="194050" y="106150"/>
            <a:ext cx="4230000" cy="748500"/>
          </a:xfrm>
          <a:prstGeom prst="rect">
            <a:avLst/>
          </a:prstGeom>
          <a:solidFill>
            <a:srgbClr val="FFFFFF"/>
          </a:solidFill>
          <a:ln w="9525" cap="flat" cmpd="sng">
            <a:solidFill>
              <a:srgbClr val="3D496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 sz="3100">
                <a:solidFill>
                  <a:srgbClr val="3D4965"/>
                </a:solidFill>
              </a:rPr>
              <a:t>Parent Rights</a:t>
            </a:r>
            <a:endParaRPr sz="3100">
              <a:solidFill>
                <a:srgbClr val="3D4965"/>
              </a:solidFill>
            </a:endParaRPr>
          </a:p>
        </p:txBody>
      </p:sp>
    </p:spTree>
  </p:cSld>
  <p:clrMapOvr>
    <a:masterClrMapping/>
  </p:clrMapOvr>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4286</Words>
  <Application>Microsoft Office PowerPoint</Application>
  <PresentationFormat>On-screen Show (16:9)</PresentationFormat>
  <Paragraphs>408</Paragraphs>
  <Slides>27</Slides>
  <Notes>27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Sniglet</vt:lpstr>
      <vt:lpstr>Dosis</vt:lpstr>
      <vt:lpstr>Arial</vt:lpstr>
      <vt:lpstr>Cabin</vt:lpstr>
      <vt:lpstr>Noto Sans Symbols</vt:lpstr>
      <vt:lpstr>Friar template</vt:lpstr>
      <vt:lpstr>Title I Annual  Parent Meeting  Okeechobee Achievement Academy Audie Ash, Principal [Oct.12, 2023]</vt:lpstr>
      <vt:lpstr>Agenda</vt:lpstr>
      <vt:lpstr>¿Que significa  “Que Ningún Niño se Quede Atrás”?</vt:lpstr>
      <vt:lpstr>¿Que es Título I?</vt:lpstr>
      <vt:lpstr>¿Cómo Trabaja el Título I?</vt:lpstr>
      <vt:lpstr>Programa Título I Provee Apoyo Supplemental </vt:lpstr>
      <vt:lpstr>Fondos para Título I </vt:lpstr>
      <vt:lpstr>¿Quien decide cómo se usarán los fondos? </vt:lpstr>
      <vt:lpstr>Derechos de los Padres</vt:lpstr>
      <vt:lpstr>Boletín de Calificaciones de la Escuela</vt:lpstr>
      <vt:lpstr>Estándares Educativos</vt:lpstr>
      <vt:lpstr>Evaluando el Éxito Del Estudiante</vt:lpstr>
      <vt:lpstr>FAST (Grades VPK-2) </vt:lpstr>
      <vt:lpstr>FAST (Grados 3-10)</vt:lpstr>
      <vt:lpstr>2022-2023 Datos FAST</vt:lpstr>
      <vt:lpstr>2022-2023 Datos FAST</vt:lpstr>
      <vt:lpstr>2019-2023 Datos de evaluación </vt:lpstr>
      <vt:lpstr>Datos de evaluación 2019-2023</vt:lpstr>
      <vt:lpstr>¡Trabajando Juntos! </vt:lpstr>
      <vt:lpstr>Compacto entre escuela y padres</vt:lpstr>
      <vt:lpstr>Requisitos del Plan de Participación de los Padres</vt:lpstr>
      <vt:lpstr>Requisitos del Plan de Participación de los Padres (cont.)</vt:lpstr>
      <vt:lpstr>Requisitos del Plan de Participación de los Padres</vt:lpstr>
      <vt:lpstr>¡Su participación es la Clave para el éxito de sus hijos! </vt:lpstr>
      <vt:lpstr>Apoye la Educación de sus Hijos</vt:lpstr>
      <vt:lpstr>Conozca Su Escuela y Comuníquese con los Maestros </vt:lpstr>
      <vt:lpstr> Por favor complete la encuesta.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  Okeechobee Achievement Academy Audie Ash, Principal [Oct.12, 2023]</dc:title>
  <dc:creator>GARCIA, ELISABETH</dc:creator>
  <cp:lastModifiedBy>ASH, AUDIE</cp:lastModifiedBy>
  <cp:revision>1</cp:revision>
  <dcterms:modified xsi:type="dcterms:W3CDTF">2024-01-18T18:13:52Z</dcterms:modified>
</cp:coreProperties>
</file>